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notesMasterIdLst>
    <p:notesMasterId r:id="rId57"/>
  </p:notesMasterIdLst>
  <p:handoutMasterIdLst>
    <p:handoutMasterId r:id="rId58"/>
  </p:handoutMasterIdLst>
  <p:sldIdLst>
    <p:sldId id="256" r:id="rId2"/>
    <p:sldId id="258" r:id="rId3"/>
    <p:sldId id="257" r:id="rId4"/>
    <p:sldId id="283" r:id="rId5"/>
    <p:sldId id="259" r:id="rId6"/>
    <p:sldId id="298" r:id="rId7"/>
    <p:sldId id="299" r:id="rId8"/>
    <p:sldId id="300" r:id="rId9"/>
    <p:sldId id="316" r:id="rId10"/>
    <p:sldId id="262" r:id="rId11"/>
    <p:sldId id="263" r:id="rId12"/>
    <p:sldId id="282" r:id="rId13"/>
    <p:sldId id="314" r:id="rId14"/>
    <p:sldId id="264" r:id="rId15"/>
    <p:sldId id="289" r:id="rId16"/>
    <p:sldId id="306" r:id="rId17"/>
    <p:sldId id="288" r:id="rId18"/>
    <p:sldId id="324" r:id="rId19"/>
    <p:sldId id="290" r:id="rId20"/>
    <p:sldId id="307" r:id="rId21"/>
    <p:sldId id="308" r:id="rId22"/>
    <p:sldId id="327" r:id="rId23"/>
    <p:sldId id="304" r:id="rId24"/>
    <p:sldId id="305" r:id="rId25"/>
    <p:sldId id="315" r:id="rId26"/>
    <p:sldId id="268" r:id="rId27"/>
    <p:sldId id="269" r:id="rId28"/>
    <p:sldId id="326" r:id="rId29"/>
    <p:sldId id="322" r:id="rId30"/>
    <p:sldId id="323" r:id="rId31"/>
    <p:sldId id="270" r:id="rId32"/>
    <p:sldId id="302" r:id="rId33"/>
    <p:sldId id="303" r:id="rId34"/>
    <p:sldId id="276" r:id="rId35"/>
    <p:sldId id="317" r:id="rId36"/>
    <p:sldId id="334" r:id="rId37"/>
    <p:sldId id="329" r:id="rId38"/>
    <p:sldId id="319" r:id="rId39"/>
    <p:sldId id="328" r:id="rId40"/>
    <p:sldId id="330" r:id="rId41"/>
    <p:sldId id="321" r:id="rId42"/>
    <p:sldId id="265" r:id="rId43"/>
    <p:sldId id="284" r:id="rId44"/>
    <p:sldId id="285" r:id="rId45"/>
    <p:sldId id="286" r:id="rId46"/>
    <p:sldId id="287" r:id="rId47"/>
    <p:sldId id="325" r:id="rId48"/>
    <p:sldId id="332" r:id="rId49"/>
    <p:sldId id="275" r:id="rId50"/>
    <p:sldId id="331" r:id="rId51"/>
    <p:sldId id="309" r:id="rId52"/>
    <p:sldId id="310" r:id="rId53"/>
    <p:sldId id="311" r:id="rId54"/>
    <p:sldId id="312" r:id="rId55"/>
    <p:sldId id="31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23" autoAdjust="0"/>
    <p:restoredTop sz="73834" autoAdjust="0"/>
  </p:normalViewPr>
  <p:slideViewPr>
    <p:cSldViewPr snapToGrid="0">
      <p:cViewPr varScale="1">
        <p:scale>
          <a:sx n="90" d="100"/>
          <a:sy n="90" d="100"/>
        </p:scale>
        <p:origin x="1176" y="78"/>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9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7553F9-7DA6-4023-9AB3-7AE4949A13F6}" type="datetimeFigureOut">
              <a:rPr lang="en-US" smtClean="0"/>
              <a:t>1/8/2015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AA2599-B68D-4214-90D6-023476BDDBA0}" type="slidenum">
              <a:rPr lang="en-US" smtClean="0"/>
              <a:t>‹#›</a:t>
            </a:fld>
            <a:endParaRPr lang="en-US"/>
          </a:p>
        </p:txBody>
      </p:sp>
    </p:spTree>
    <p:extLst>
      <p:ext uri="{BB962C8B-B14F-4D97-AF65-F5344CB8AC3E}">
        <p14:creationId xmlns:p14="http://schemas.microsoft.com/office/powerpoint/2010/main" val="547270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F34277-75AF-42AC-9901-94485B33370B}" type="datetimeFigureOut">
              <a:rPr lang="en-US" smtClean="0"/>
              <a:t>1/8/2015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BC775-558B-4706-BA8A-0D0DF4E94675}" type="slidenum">
              <a:rPr lang="en-US" smtClean="0"/>
              <a:t>‹#›</a:t>
            </a:fld>
            <a:endParaRPr lang="en-US"/>
          </a:p>
        </p:txBody>
      </p:sp>
    </p:spTree>
    <p:extLst>
      <p:ext uri="{BB962C8B-B14F-4D97-AF65-F5344CB8AC3E}">
        <p14:creationId xmlns:p14="http://schemas.microsoft.com/office/powerpoint/2010/main" val="238337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1</a:t>
            </a:fld>
            <a:endParaRPr lang="en-US"/>
          </a:p>
        </p:txBody>
      </p:sp>
    </p:spTree>
    <p:extLst>
      <p:ext uri="{BB962C8B-B14F-4D97-AF65-F5344CB8AC3E}">
        <p14:creationId xmlns:p14="http://schemas.microsoft.com/office/powerpoint/2010/main" val="3980432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10</a:t>
            </a:fld>
            <a:endParaRPr lang="en-US"/>
          </a:p>
        </p:txBody>
      </p:sp>
    </p:spTree>
    <p:extLst>
      <p:ext uri="{BB962C8B-B14F-4D97-AF65-F5344CB8AC3E}">
        <p14:creationId xmlns:p14="http://schemas.microsoft.com/office/powerpoint/2010/main" val="870917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11</a:t>
            </a:fld>
            <a:endParaRPr lang="en-US"/>
          </a:p>
        </p:txBody>
      </p:sp>
    </p:spTree>
    <p:extLst>
      <p:ext uri="{BB962C8B-B14F-4D97-AF65-F5344CB8AC3E}">
        <p14:creationId xmlns:p14="http://schemas.microsoft.com/office/powerpoint/2010/main" val="2477996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12</a:t>
            </a:fld>
            <a:endParaRPr lang="en-US"/>
          </a:p>
        </p:txBody>
      </p:sp>
    </p:spTree>
    <p:extLst>
      <p:ext uri="{BB962C8B-B14F-4D97-AF65-F5344CB8AC3E}">
        <p14:creationId xmlns:p14="http://schemas.microsoft.com/office/powerpoint/2010/main" val="2125888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13</a:t>
            </a:fld>
            <a:endParaRPr lang="en-US"/>
          </a:p>
        </p:txBody>
      </p:sp>
    </p:spTree>
    <p:extLst>
      <p:ext uri="{BB962C8B-B14F-4D97-AF65-F5344CB8AC3E}">
        <p14:creationId xmlns:p14="http://schemas.microsoft.com/office/powerpoint/2010/main" val="2465129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14</a:t>
            </a:fld>
            <a:endParaRPr lang="en-US"/>
          </a:p>
        </p:txBody>
      </p:sp>
    </p:spTree>
    <p:extLst>
      <p:ext uri="{BB962C8B-B14F-4D97-AF65-F5344CB8AC3E}">
        <p14:creationId xmlns:p14="http://schemas.microsoft.com/office/powerpoint/2010/main" val="526315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15</a:t>
            </a:fld>
            <a:endParaRPr lang="en-US"/>
          </a:p>
        </p:txBody>
      </p:sp>
    </p:spTree>
    <p:extLst>
      <p:ext uri="{BB962C8B-B14F-4D97-AF65-F5344CB8AC3E}">
        <p14:creationId xmlns:p14="http://schemas.microsoft.com/office/powerpoint/2010/main" val="2262594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16</a:t>
            </a:fld>
            <a:endParaRPr lang="en-US"/>
          </a:p>
        </p:txBody>
      </p:sp>
    </p:spTree>
    <p:extLst>
      <p:ext uri="{BB962C8B-B14F-4D97-AF65-F5344CB8AC3E}">
        <p14:creationId xmlns:p14="http://schemas.microsoft.com/office/powerpoint/2010/main" val="892572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17</a:t>
            </a:fld>
            <a:endParaRPr lang="en-US"/>
          </a:p>
        </p:txBody>
      </p:sp>
    </p:spTree>
    <p:extLst>
      <p:ext uri="{BB962C8B-B14F-4D97-AF65-F5344CB8AC3E}">
        <p14:creationId xmlns:p14="http://schemas.microsoft.com/office/powerpoint/2010/main" val="4045436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a:t>
            </a:r>
            <a:r>
              <a:rPr lang="en-US" sz="1200" b="0" i="0" kern="1200" dirty="0" err="1" smtClean="0">
                <a:solidFill>
                  <a:schemeClr val="tx1"/>
                </a:solidFill>
                <a:effectLst/>
                <a:latin typeface="+mn-lt"/>
                <a:ea typeface="+mn-ea"/>
                <a:cs typeface="+mn-cs"/>
              </a:rPr>
              <a:t>Socher</a:t>
            </a:r>
            <a:r>
              <a:rPr lang="en-US" sz="1200" b="0" i="0" kern="1200" dirty="0" smtClean="0">
                <a:solidFill>
                  <a:schemeClr val="tx1"/>
                </a:solidFill>
                <a:effectLst/>
                <a:latin typeface="+mn-lt"/>
                <a:ea typeface="+mn-ea"/>
                <a:cs typeface="+mn-cs"/>
              </a:rPr>
              <a:t>, Richard, Q. Le, C. Manning, and A. Ng. "Grounded Compositional Semantics for Finding and Describing Images with Sentences." In </a:t>
            </a:r>
            <a:r>
              <a:rPr lang="en-US" sz="1200" b="0" i="1" kern="1200" dirty="0" smtClean="0">
                <a:solidFill>
                  <a:schemeClr val="tx1"/>
                </a:solidFill>
                <a:effectLst/>
                <a:latin typeface="+mn-lt"/>
                <a:ea typeface="+mn-ea"/>
                <a:cs typeface="+mn-cs"/>
              </a:rPr>
              <a:t>NIPS Deep Learning Workshop</a:t>
            </a:r>
            <a:r>
              <a:rPr lang="en-US" sz="1200" b="0" i="0" kern="1200" dirty="0" smtClean="0">
                <a:solidFill>
                  <a:schemeClr val="tx1"/>
                </a:solidFill>
                <a:effectLst/>
                <a:latin typeface="+mn-lt"/>
                <a:ea typeface="+mn-ea"/>
                <a:cs typeface="+mn-cs"/>
              </a:rPr>
              <a:t>. 2013.</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[15] </a:t>
            </a:r>
            <a:r>
              <a:rPr lang="en-US" dirty="0" err="1" smtClean="0"/>
              <a:t>Karpathy</a:t>
            </a:r>
            <a:r>
              <a:rPr lang="en-US" dirty="0" smtClean="0"/>
              <a:t>, Andrej, Armand </a:t>
            </a:r>
            <a:r>
              <a:rPr lang="en-US" dirty="0" err="1" smtClean="0"/>
              <a:t>Joulin</a:t>
            </a:r>
            <a:r>
              <a:rPr lang="en-US" dirty="0" smtClean="0"/>
              <a:t>, and Li </a:t>
            </a:r>
            <a:r>
              <a:rPr lang="en-US" dirty="0" err="1" smtClean="0"/>
              <a:t>Fei-Fei</a:t>
            </a:r>
            <a:r>
              <a:rPr lang="en-US" dirty="0" smtClean="0"/>
              <a:t>. "Deep fragment </a:t>
            </a:r>
            <a:r>
              <a:rPr lang="en-US" dirty="0" err="1" smtClean="0"/>
              <a:t>embeddings</a:t>
            </a:r>
            <a:r>
              <a:rPr lang="en-US" dirty="0" smtClean="0"/>
              <a:t> for bidirectional image sentence mapping." </a:t>
            </a:r>
            <a:r>
              <a:rPr lang="en-US" i="1" dirty="0" err="1" smtClean="0"/>
              <a:t>arXiv</a:t>
            </a:r>
            <a:r>
              <a:rPr lang="en-US" i="1" dirty="0" smtClean="0"/>
              <a:t> preprint arXiv:1406.5679</a:t>
            </a:r>
            <a:r>
              <a:rPr lang="en-US" dirty="0" smtClean="0"/>
              <a:t>(2014).</a:t>
            </a:r>
          </a:p>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18</a:t>
            </a:fld>
            <a:endParaRPr lang="en-US"/>
          </a:p>
        </p:txBody>
      </p:sp>
    </p:spTree>
    <p:extLst>
      <p:ext uri="{BB962C8B-B14F-4D97-AF65-F5344CB8AC3E}">
        <p14:creationId xmlns:p14="http://schemas.microsoft.com/office/powerpoint/2010/main" val="1423383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19</a:t>
            </a:fld>
            <a:endParaRPr lang="en-US"/>
          </a:p>
        </p:txBody>
      </p:sp>
    </p:spTree>
    <p:extLst>
      <p:ext uri="{BB962C8B-B14F-4D97-AF65-F5344CB8AC3E}">
        <p14:creationId xmlns:p14="http://schemas.microsoft.com/office/powerpoint/2010/main" val="280740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smtClean="0"/>
          </a:p>
        </p:txBody>
      </p:sp>
      <p:sp>
        <p:nvSpPr>
          <p:cNvPr id="4" name="Slide Number Placeholder 3"/>
          <p:cNvSpPr>
            <a:spLocks noGrp="1"/>
          </p:cNvSpPr>
          <p:nvPr>
            <p:ph type="sldNum" sz="quarter" idx="10"/>
          </p:nvPr>
        </p:nvSpPr>
        <p:spPr/>
        <p:txBody>
          <a:bodyPr/>
          <a:lstStyle/>
          <a:p>
            <a:fld id="{BB7BC775-558B-4706-BA8A-0D0DF4E94675}" type="slidenum">
              <a:rPr lang="en-US" smtClean="0"/>
              <a:t>2</a:t>
            </a:fld>
            <a:endParaRPr lang="en-US"/>
          </a:p>
        </p:txBody>
      </p:sp>
    </p:spTree>
    <p:extLst>
      <p:ext uri="{BB962C8B-B14F-4D97-AF65-F5344CB8AC3E}">
        <p14:creationId xmlns:p14="http://schemas.microsoft.com/office/powerpoint/2010/main" val="4145435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20</a:t>
            </a:fld>
            <a:endParaRPr lang="en-US"/>
          </a:p>
        </p:txBody>
      </p:sp>
    </p:spTree>
    <p:extLst>
      <p:ext uri="{BB962C8B-B14F-4D97-AF65-F5344CB8AC3E}">
        <p14:creationId xmlns:p14="http://schemas.microsoft.com/office/powerpoint/2010/main" val="4215733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21</a:t>
            </a:fld>
            <a:endParaRPr lang="en-US"/>
          </a:p>
        </p:txBody>
      </p:sp>
    </p:spTree>
    <p:extLst>
      <p:ext uri="{BB962C8B-B14F-4D97-AF65-F5344CB8AC3E}">
        <p14:creationId xmlns:p14="http://schemas.microsoft.com/office/powerpoint/2010/main" val="214546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22</a:t>
            </a:fld>
            <a:endParaRPr lang="en-US"/>
          </a:p>
        </p:txBody>
      </p:sp>
    </p:spTree>
    <p:extLst>
      <p:ext uri="{BB962C8B-B14F-4D97-AF65-F5344CB8AC3E}">
        <p14:creationId xmlns:p14="http://schemas.microsoft.com/office/powerpoint/2010/main" val="3898482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23</a:t>
            </a:fld>
            <a:endParaRPr lang="en-US"/>
          </a:p>
        </p:txBody>
      </p:sp>
    </p:spTree>
    <p:extLst>
      <p:ext uri="{BB962C8B-B14F-4D97-AF65-F5344CB8AC3E}">
        <p14:creationId xmlns:p14="http://schemas.microsoft.com/office/powerpoint/2010/main" val="2754667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24</a:t>
            </a:fld>
            <a:endParaRPr lang="en-US"/>
          </a:p>
        </p:txBody>
      </p:sp>
    </p:spTree>
    <p:extLst>
      <p:ext uri="{BB962C8B-B14F-4D97-AF65-F5344CB8AC3E}">
        <p14:creationId xmlns:p14="http://schemas.microsoft.com/office/powerpoint/2010/main" val="2642508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25</a:t>
            </a:fld>
            <a:endParaRPr lang="en-US"/>
          </a:p>
        </p:txBody>
      </p:sp>
    </p:spTree>
    <p:extLst>
      <p:ext uri="{BB962C8B-B14F-4D97-AF65-F5344CB8AC3E}">
        <p14:creationId xmlns:p14="http://schemas.microsoft.com/office/powerpoint/2010/main" val="2981937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26</a:t>
            </a:fld>
            <a:endParaRPr lang="en-US"/>
          </a:p>
        </p:txBody>
      </p:sp>
    </p:spTree>
    <p:extLst>
      <p:ext uri="{BB962C8B-B14F-4D97-AF65-F5344CB8AC3E}">
        <p14:creationId xmlns:p14="http://schemas.microsoft.com/office/powerpoint/2010/main" val="119871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27</a:t>
            </a:fld>
            <a:endParaRPr lang="en-US"/>
          </a:p>
        </p:txBody>
      </p:sp>
    </p:spTree>
    <p:extLst>
      <p:ext uri="{BB962C8B-B14F-4D97-AF65-F5344CB8AC3E}">
        <p14:creationId xmlns:p14="http://schemas.microsoft.com/office/powerpoint/2010/main" val="98354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28</a:t>
            </a:fld>
            <a:endParaRPr lang="en-US"/>
          </a:p>
        </p:txBody>
      </p:sp>
    </p:spTree>
    <p:extLst>
      <p:ext uri="{BB962C8B-B14F-4D97-AF65-F5344CB8AC3E}">
        <p14:creationId xmlns:p14="http://schemas.microsoft.com/office/powerpoint/2010/main" val="124680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29</a:t>
            </a:fld>
            <a:endParaRPr lang="en-US"/>
          </a:p>
        </p:txBody>
      </p:sp>
    </p:spTree>
    <p:extLst>
      <p:ext uri="{BB962C8B-B14F-4D97-AF65-F5344CB8AC3E}">
        <p14:creationId xmlns:p14="http://schemas.microsoft.com/office/powerpoint/2010/main" val="2559465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3</a:t>
            </a:fld>
            <a:endParaRPr lang="en-US"/>
          </a:p>
        </p:txBody>
      </p:sp>
    </p:spTree>
    <p:extLst>
      <p:ext uri="{BB962C8B-B14F-4D97-AF65-F5344CB8AC3E}">
        <p14:creationId xmlns:p14="http://schemas.microsoft.com/office/powerpoint/2010/main" val="913183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31</a:t>
            </a:fld>
            <a:endParaRPr lang="en-US"/>
          </a:p>
        </p:txBody>
      </p:sp>
    </p:spTree>
    <p:extLst>
      <p:ext uri="{BB962C8B-B14F-4D97-AF65-F5344CB8AC3E}">
        <p14:creationId xmlns:p14="http://schemas.microsoft.com/office/powerpoint/2010/main" val="4176886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32</a:t>
            </a:fld>
            <a:endParaRPr lang="en-US"/>
          </a:p>
        </p:txBody>
      </p:sp>
    </p:spTree>
    <p:extLst>
      <p:ext uri="{BB962C8B-B14F-4D97-AF65-F5344CB8AC3E}">
        <p14:creationId xmlns:p14="http://schemas.microsoft.com/office/powerpoint/2010/main" val="3334639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33</a:t>
            </a:fld>
            <a:endParaRPr lang="en-US"/>
          </a:p>
        </p:txBody>
      </p:sp>
    </p:spTree>
    <p:extLst>
      <p:ext uri="{BB962C8B-B14F-4D97-AF65-F5344CB8AC3E}">
        <p14:creationId xmlns:p14="http://schemas.microsoft.com/office/powerpoint/2010/main" val="3641081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34</a:t>
            </a:fld>
            <a:endParaRPr lang="en-US"/>
          </a:p>
        </p:txBody>
      </p:sp>
    </p:spTree>
    <p:extLst>
      <p:ext uri="{BB962C8B-B14F-4D97-AF65-F5344CB8AC3E}">
        <p14:creationId xmlns:p14="http://schemas.microsoft.com/office/powerpoint/2010/main" val="2480045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35</a:t>
            </a:fld>
            <a:endParaRPr lang="en-US"/>
          </a:p>
        </p:txBody>
      </p:sp>
    </p:spTree>
    <p:extLst>
      <p:ext uri="{BB962C8B-B14F-4D97-AF65-F5344CB8AC3E}">
        <p14:creationId xmlns:p14="http://schemas.microsoft.com/office/powerpoint/2010/main" val="2731877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DeepVS</a:t>
            </a:r>
            <a:r>
              <a:rPr lang="en-US" dirty="0" smtClean="0"/>
              <a:t>: </a:t>
            </a:r>
            <a:r>
              <a:rPr lang="en-US" sz="1200" b="0" i="0" kern="1200" dirty="0" err="1" smtClean="0">
                <a:solidFill>
                  <a:schemeClr val="tx1"/>
                </a:solidFill>
                <a:effectLst/>
                <a:latin typeface="+mn-lt"/>
                <a:ea typeface="+mn-ea"/>
                <a:cs typeface="+mn-cs"/>
              </a:rPr>
              <a:t>Karpathy</a:t>
            </a:r>
            <a:r>
              <a:rPr lang="en-US" sz="1200" b="0" i="0" kern="1200" dirty="0" smtClean="0">
                <a:solidFill>
                  <a:schemeClr val="tx1"/>
                </a:solidFill>
                <a:effectLst/>
                <a:latin typeface="+mn-lt"/>
                <a:ea typeface="+mn-ea"/>
                <a:cs typeface="+mn-cs"/>
              </a:rPr>
              <a:t>, Andrej, and Li </a:t>
            </a:r>
            <a:r>
              <a:rPr lang="en-US" sz="1200" b="0" i="0" kern="1200" dirty="0" err="1" smtClean="0">
                <a:solidFill>
                  <a:schemeClr val="tx1"/>
                </a:solidFill>
                <a:effectLst/>
                <a:latin typeface="+mn-lt"/>
                <a:ea typeface="+mn-ea"/>
                <a:cs typeface="+mn-cs"/>
              </a:rPr>
              <a:t>Fei-Fei</a:t>
            </a:r>
            <a:r>
              <a:rPr lang="en-US" sz="1200" b="0" i="0" kern="1200" dirty="0" smtClean="0">
                <a:solidFill>
                  <a:schemeClr val="tx1"/>
                </a:solidFill>
                <a:effectLst/>
                <a:latin typeface="+mn-lt"/>
                <a:ea typeface="+mn-ea"/>
                <a:cs typeface="+mn-cs"/>
              </a:rPr>
              <a:t>. "Deep visual-semantic alignments for generating image descriptions." </a:t>
            </a:r>
            <a:r>
              <a:rPr lang="en-US" sz="1200" b="0" i="1" kern="1200" dirty="0" err="1" smtClean="0">
                <a:solidFill>
                  <a:schemeClr val="tx1"/>
                </a:solidFill>
                <a:effectLst/>
                <a:latin typeface="+mn-lt"/>
                <a:ea typeface="+mn-ea"/>
                <a:cs typeface="+mn-cs"/>
              </a:rPr>
              <a:t>arXiv</a:t>
            </a:r>
            <a:r>
              <a:rPr lang="en-US" sz="1200" b="0" i="1" kern="1200" dirty="0" smtClean="0">
                <a:solidFill>
                  <a:schemeClr val="tx1"/>
                </a:solidFill>
                <a:effectLst/>
                <a:latin typeface="+mn-lt"/>
                <a:ea typeface="+mn-ea"/>
                <a:cs typeface="+mn-cs"/>
              </a:rPr>
              <a:t> preprint arXiv:1412.2306</a:t>
            </a:r>
            <a:r>
              <a:rPr lang="en-US" sz="1200" b="0" i="0" kern="1200" dirty="0" smtClean="0">
                <a:solidFill>
                  <a:schemeClr val="tx1"/>
                </a:solidFill>
                <a:effectLst/>
                <a:latin typeface="+mn-lt"/>
                <a:ea typeface="+mn-ea"/>
                <a:cs typeface="+mn-cs"/>
              </a:rPr>
              <a:t> (2014).</a:t>
            </a:r>
          </a:p>
          <a:p>
            <a:r>
              <a:rPr lang="en-US" sz="1200" b="0" i="0" kern="1200" dirty="0" smtClean="0">
                <a:solidFill>
                  <a:schemeClr val="tx1"/>
                </a:solidFill>
                <a:effectLst/>
                <a:latin typeface="+mn-lt"/>
                <a:ea typeface="+mn-ea"/>
                <a:cs typeface="+mn-cs"/>
              </a:rPr>
              <a:t>LRCN: Donahue, Jeff, Lisa Anne Hendricks, Sergio </a:t>
            </a:r>
            <a:r>
              <a:rPr lang="en-US" sz="1200" b="0" i="0" kern="1200" dirty="0" err="1" smtClean="0">
                <a:solidFill>
                  <a:schemeClr val="tx1"/>
                </a:solidFill>
                <a:effectLst/>
                <a:latin typeface="+mn-lt"/>
                <a:ea typeface="+mn-ea"/>
                <a:cs typeface="+mn-cs"/>
              </a:rPr>
              <a:t>Guadarrama</a:t>
            </a:r>
            <a:r>
              <a:rPr lang="en-US" sz="1200" b="0" i="0" kern="1200" dirty="0" smtClean="0">
                <a:solidFill>
                  <a:schemeClr val="tx1"/>
                </a:solidFill>
                <a:effectLst/>
                <a:latin typeface="+mn-lt"/>
                <a:ea typeface="+mn-ea"/>
                <a:cs typeface="+mn-cs"/>
              </a:rPr>
              <a:t>, Marcus </a:t>
            </a:r>
            <a:r>
              <a:rPr lang="en-US" sz="1200" b="0" i="0" kern="1200" dirty="0" err="1" smtClean="0">
                <a:solidFill>
                  <a:schemeClr val="tx1"/>
                </a:solidFill>
                <a:effectLst/>
                <a:latin typeface="+mn-lt"/>
                <a:ea typeface="+mn-ea"/>
                <a:cs typeface="+mn-cs"/>
              </a:rPr>
              <a:t>Rohrbach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Subhashini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Venugopalan</a:t>
            </a:r>
            <a:r>
              <a:rPr lang="en-US" sz="1200" b="0" i="0" kern="1200" dirty="0" smtClean="0">
                <a:solidFill>
                  <a:schemeClr val="tx1"/>
                </a:solidFill>
                <a:effectLst/>
                <a:latin typeface="+mn-lt"/>
                <a:ea typeface="+mn-ea"/>
                <a:cs typeface="+mn-cs"/>
              </a:rPr>
              <a:t>, Kate </a:t>
            </a:r>
            <a:r>
              <a:rPr lang="en-US" sz="1200" b="0" i="0" kern="1200" dirty="0" err="1" smtClean="0">
                <a:solidFill>
                  <a:schemeClr val="tx1"/>
                </a:solidFill>
                <a:effectLst/>
                <a:latin typeface="+mn-lt"/>
                <a:ea typeface="+mn-ea"/>
                <a:cs typeface="+mn-cs"/>
              </a:rPr>
              <a:t>Saenko</a:t>
            </a:r>
            <a:r>
              <a:rPr lang="en-US" sz="1200" b="0" i="0" kern="1200" dirty="0" smtClean="0">
                <a:solidFill>
                  <a:schemeClr val="tx1"/>
                </a:solidFill>
                <a:effectLst/>
                <a:latin typeface="+mn-lt"/>
                <a:ea typeface="+mn-ea"/>
                <a:cs typeface="+mn-cs"/>
              </a:rPr>
              <a:t>, and Trevor Darrell. "Long-term recurrent convolutional networks for visual recognition and description." </a:t>
            </a:r>
            <a:r>
              <a:rPr lang="en-US" sz="1200" b="0" i="1" kern="1200" dirty="0" err="1" smtClean="0">
                <a:solidFill>
                  <a:schemeClr val="tx1"/>
                </a:solidFill>
                <a:effectLst/>
                <a:latin typeface="+mn-lt"/>
                <a:ea typeface="+mn-ea"/>
                <a:cs typeface="+mn-cs"/>
              </a:rPr>
              <a:t>arXiv</a:t>
            </a:r>
            <a:r>
              <a:rPr lang="en-US" sz="1200" b="0" i="1" kern="1200" dirty="0" smtClean="0">
                <a:solidFill>
                  <a:schemeClr val="tx1"/>
                </a:solidFill>
                <a:effectLst/>
                <a:latin typeface="+mn-lt"/>
                <a:ea typeface="+mn-ea"/>
                <a:cs typeface="+mn-cs"/>
              </a:rPr>
              <a:t> preprint arXiv:1411.4389</a:t>
            </a:r>
            <a:r>
              <a:rPr lang="en-US" sz="1200" b="0" i="0" kern="1200" dirty="0" smtClean="0">
                <a:solidFill>
                  <a:schemeClr val="tx1"/>
                </a:solidFill>
                <a:effectLst/>
                <a:latin typeface="+mn-lt"/>
                <a:ea typeface="+mn-ea"/>
                <a:cs typeface="+mn-cs"/>
              </a:rPr>
              <a:t> (2014).</a:t>
            </a:r>
          </a:p>
          <a:p>
            <a:r>
              <a:rPr lang="en-US" sz="1200" b="0" i="0" kern="1200" dirty="0" smtClean="0">
                <a:solidFill>
                  <a:schemeClr val="tx1"/>
                </a:solidFill>
                <a:effectLst/>
                <a:latin typeface="+mn-lt"/>
                <a:ea typeface="+mn-ea"/>
                <a:cs typeface="+mn-cs"/>
              </a:rPr>
              <a:t>RVR:</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36</a:t>
            </a:fld>
            <a:endParaRPr lang="en-US"/>
          </a:p>
        </p:txBody>
      </p:sp>
    </p:spTree>
    <p:extLst>
      <p:ext uri="{BB962C8B-B14F-4D97-AF65-F5344CB8AC3E}">
        <p14:creationId xmlns:p14="http://schemas.microsoft.com/office/powerpoint/2010/main" val="3333572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40</a:t>
            </a:fld>
            <a:endParaRPr lang="en-US"/>
          </a:p>
        </p:txBody>
      </p:sp>
    </p:spTree>
    <p:extLst>
      <p:ext uri="{BB962C8B-B14F-4D97-AF65-F5344CB8AC3E}">
        <p14:creationId xmlns:p14="http://schemas.microsoft.com/office/powerpoint/2010/main" val="514161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t>
            </a:r>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46</a:t>
            </a:fld>
            <a:endParaRPr lang="en-US"/>
          </a:p>
        </p:txBody>
      </p:sp>
    </p:spTree>
    <p:extLst>
      <p:ext uri="{BB962C8B-B14F-4D97-AF65-F5344CB8AC3E}">
        <p14:creationId xmlns:p14="http://schemas.microsoft.com/office/powerpoint/2010/main" val="12411368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convolutional layer filters the 224×224×3 input image with 96 kernels of size 11×11×3</a:t>
            </a:r>
          </a:p>
          <a:p>
            <a:r>
              <a:rPr lang="en-US" dirty="0" smtClean="0"/>
              <a:t>with a stride of 4 pixels (this is the distance between the receptive field centers of neighboring</a:t>
            </a:r>
          </a:p>
          <a:p>
            <a:r>
              <a:rPr lang="en-US" dirty="0" smtClean="0"/>
              <a:t>neurons in a kernel map). The second convolutional layer takes as input the (response-normalized</a:t>
            </a:r>
          </a:p>
          <a:p>
            <a:r>
              <a:rPr lang="en-US" dirty="0" smtClean="0"/>
              <a:t>and pooled) output of the first convolutional layer and filters it with 256 kernels of size 5 × 5 × 48.</a:t>
            </a:r>
          </a:p>
          <a:p>
            <a:r>
              <a:rPr lang="en-US" dirty="0" smtClean="0"/>
              <a:t>The third, fourth, and fifth convolutional layers are connected to one another without any intervening</a:t>
            </a:r>
          </a:p>
          <a:p>
            <a:r>
              <a:rPr lang="en-US" dirty="0" smtClean="0"/>
              <a:t>pooling or normalization layers. The third convolutional layer has 384 kernels of size 3 × 3 ×</a:t>
            </a:r>
          </a:p>
          <a:p>
            <a:r>
              <a:rPr lang="en-US" dirty="0" smtClean="0"/>
              <a:t>256 connected to the (normalized, pooled) outputs of the second convolutional layer. The fourth</a:t>
            </a:r>
          </a:p>
          <a:p>
            <a:r>
              <a:rPr lang="en-US" dirty="0" smtClean="0"/>
              <a:t>convolutional layer has 384 kernels of size 3 × 3 × 192 , and the fifth convolutional layer has 256</a:t>
            </a:r>
          </a:p>
          <a:p>
            <a:r>
              <a:rPr lang="en-US" dirty="0" smtClean="0"/>
              <a:t>kernels of size 3 × 3 × 192. The fully-connected layers have 4096 neurons each.</a:t>
            </a:r>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49</a:t>
            </a:fld>
            <a:endParaRPr lang="en-US"/>
          </a:p>
        </p:txBody>
      </p:sp>
    </p:spTree>
    <p:extLst>
      <p:ext uri="{BB962C8B-B14F-4D97-AF65-F5344CB8AC3E}">
        <p14:creationId xmlns:p14="http://schemas.microsoft.com/office/powerpoint/2010/main" val="3098866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53</a:t>
            </a:fld>
            <a:endParaRPr lang="en-US"/>
          </a:p>
        </p:txBody>
      </p:sp>
    </p:spTree>
    <p:extLst>
      <p:ext uri="{BB962C8B-B14F-4D97-AF65-F5344CB8AC3E}">
        <p14:creationId xmlns:p14="http://schemas.microsoft.com/office/powerpoint/2010/main" val="39352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4</a:t>
            </a:fld>
            <a:endParaRPr lang="en-US"/>
          </a:p>
        </p:txBody>
      </p:sp>
    </p:spTree>
    <p:extLst>
      <p:ext uri="{BB962C8B-B14F-4D97-AF65-F5344CB8AC3E}">
        <p14:creationId xmlns:p14="http://schemas.microsoft.com/office/powerpoint/2010/main" val="826675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54</a:t>
            </a:fld>
            <a:endParaRPr lang="en-US"/>
          </a:p>
        </p:txBody>
      </p:sp>
    </p:spTree>
    <p:extLst>
      <p:ext uri="{BB962C8B-B14F-4D97-AF65-F5344CB8AC3E}">
        <p14:creationId xmlns:p14="http://schemas.microsoft.com/office/powerpoint/2010/main" val="2665280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55</a:t>
            </a:fld>
            <a:endParaRPr lang="en-US"/>
          </a:p>
        </p:txBody>
      </p:sp>
    </p:spTree>
    <p:extLst>
      <p:ext uri="{BB962C8B-B14F-4D97-AF65-F5344CB8AC3E}">
        <p14:creationId xmlns:p14="http://schemas.microsoft.com/office/powerpoint/2010/main" val="349505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5</a:t>
            </a:fld>
            <a:endParaRPr lang="en-US"/>
          </a:p>
        </p:txBody>
      </p:sp>
    </p:spTree>
    <p:extLst>
      <p:ext uri="{BB962C8B-B14F-4D97-AF65-F5344CB8AC3E}">
        <p14:creationId xmlns:p14="http://schemas.microsoft.com/office/powerpoint/2010/main" val="144846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6</a:t>
            </a:fld>
            <a:endParaRPr lang="en-US"/>
          </a:p>
        </p:txBody>
      </p:sp>
    </p:spTree>
    <p:extLst>
      <p:ext uri="{BB962C8B-B14F-4D97-AF65-F5344CB8AC3E}">
        <p14:creationId xmlns:p14="http://schemas.microsoft.com/office/powerpoint/2010/main" val="2602086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7</a:t>
            </a:fld>
            <a:endParaRPr lang="en-US"/>
          </a:p>
        </p:txBody>
      </p:sp>
    </p:spTree>
    <p:extLst>
      <p:ext uri="{BB962C8B-B14F-4D97-AF65-F5344CB8AC3E}">
        <p14:creationId xmlns:p14="http://schemas.microsoft.com/office/powerpoint/2010/main" val="3531832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8</a:t>
            </a:fld>
            <a:endParaRPr lang="en-US"/>
          </a:p>
        </p:txBody>
      </p:sp>
    </p:spTree>
    <p:extLst>
      <p:ext uri="{BB962C8B-B14F-4D97-AF65-F5344CB8AC3E}">
        <p14:creationId xmlns:p14="http://schemas.microsoft.com/office/powerpoint/2010/main" val="1058644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BC775-558B-4706-BA8A-0D0DF4E94675}" type="slidenum">
              <a:rPr lang="en-US" smtClean="0"/>
              <a:t>9</a:t>
            </a:fld>
            <a:endParaRPr lang="en-US"/>
          </a:p>
        </p:txBody>
      </p:sp>
    </p:spTree>
    <p:extLst>
      <p:ext uri="{BB962C8B-B14F-4D97-AF65-F5344CB8AC3E}">
        <p14:creationId xmlns:p14="http://schemas.microsoft.com/office/powerpoint/2010/main" val="4208124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43BEBA-F2B5-439A-ACA6-10B4D69D81ED}" type="datetime1">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247198E-D50D-44C6-91D2-1FE1FC5108DD}" type="slidenum">
              <a:rPr lang="en-US" smtClean="0"/>
              <a:t>‹#›</a:t>
            </a:fld>
            <a:endParaRPr lang="en-US"/>
          </a:p>
        </p:txBody>
      </p:sp>
    </p:spTree>
    <p:extLst>
      <p:ext uri="{BB962C8B-B14F-4D97-AF65-F5344CB8AC3E}">
        <p14:creationId xmlns:p14="http://schemas.microsoft.com/office/powerpoint/2010/main" val="19983305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9EEEAC-CE2D-4E8E-A10C-FE33D308C411}" type="datetime1">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247198E-D50D-44C6-91D2-1FE1FC5108DD}" type="slidenum">
              <a:rPr lang="en-US" smtClean="0"/>
              <a:t>‹#›</a:t>
            </a:fld>
            <a:endParaRPr lang="en-US"/>
          </a:p>
        </p:txBody>
      </p:sp>
    </p:spTree>
    <p:extLst>
      <p:ext uri="{BB962C8B-B14F-4D97-AF65-F5344CB8AC3E}">
        <p14:creationId xmlns:p14="http://schemas.microsoft.com/office/powerpoint/2010/main" val="259091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D35474-BAB1-4207-9CD3-A48C840C4235}" type="datetime1">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247198E-D50D-44C6-91D2-1FE1FC5108D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6960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263017C-E8AA-40A8-B940-A8FCF32AE584}" type="datetime1">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47198E-D50D-44C6-91D2-1FE1FC5108DD}" type="slidenum">
              <a:rPr lang="en-US" smtClean="0"/>
              <a:t>‹#›</a:t>
            </a:fld>
            <a:endParaRPr lang="en-US"/>
          </a:p>
        </p:txBody>
      </p:sp>
    </p:spTree>
    <p:extLst>
      <p:ext uri="{BB962C8B-B14F-4D97-AF65-F5344CB8AC3E}">
        <p14:creationId xmlns:p14="http://schemas.microsoft.com/office/powerpoint/2010/main" val="1050651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94C3AC1-FAD1-414A-8062-34952FDA58F9}" type="datetime1">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47198E-D50D-44C6-91D2-1FE1FC5108D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66016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E98E6FF-7508-4A27-BD54-D5248BC560D9}" type="datetime1">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47198E-D50D-44C6-91D2-1FE1FC5108DD}" type="slidenum">
              <a:rPr lang="en-US" smtClean="0"/>
              <a:t>‹#›</a:t>
            </a:fld>
            <a:endParaRPr lang="en-US"/>
          </a:p>
        </p:txBody>
      </p:sp>
    </p:spTree>
    <p:extLst>
      <p:ext uri="{BB962C8B-B14F-4D97-AF65-F5344CB8AC3E}">
        <p14:creationId xmlns:p14="http://schemas.microsoft.com/office/powerpoint/2010/main" val="4245620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3C7DD0-1F7B-466F-A8F9-90FEDC3BA774}" type="datetime1">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47198E-D50D-44C6-91D2-1FE1FC5108DD}" type="slidenum">
              <a:rPr lang="en-US" smtClean="0"/>
              <a:t>‹#›</a:t>
            </a:fld>
            <a:endParaRPr lang="en-US"/>
          </a:p>
        </p:txBody>
      </p:sp>
    </p:spTree>
    <p:extLst>
      <p:ext uri="{BB962C8B-B14F-4D97-AF65-F5344CB8AC3E}">
        <p14:creationId xmlns:p14="http://schemas.microsoft.com/office/powerpoint/2010/main" val="14636127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B20CC0-F196-44F5-8119-F3DAE9357898}" type="datetime1">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47198E-D50D-44C6-91D2-1FE1FC5108DD}" type="slidenum">
              <a:rPr lang="en-US" smtClean="0"/>
              <a:t>‹#›</a:t>
            </a:fld>
            <a:endParaRPr lang="en-US"/>
          </a:p>
        </p:txBody>
      </p:sp>
    </p:spTree>
    <p:extLst>
      <p:ext uri="{BB962C8B-B14F-4D97-AF65-F5344CB8AC3E}">
        <p14:creationId xmlns:p14="http://schemas.microsoft.com/office/powerpoint/2010/main" val="40854580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C460986-FDF8-40BC-9FB7-1FDFEADF8B31}" type="datetime1">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47198E-D50D-44C6-91D2-1FE1FC5108DD}" type="slidenum">
              <a:rPr lang="en-US" smtClean="0"/>
              <a:t>‹#›</a:t>
            </a:fld>
            <a:endParaRPr lang="en-US"/>
          </a:p>
        </p:txBody>
      </p:sp>
      <p:pic>
        <p:nvPicPr>
          <p:cNvPr id="2050" name="Picture 2" descr="http://upload.wikimedia.org/wikipedia/en/thumb/e/e8/ColumbiaNYUCoat.svg/1163px-ColumbiaNYUCoat.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07623" y="33886"/>
            <a:ext cx="670342" cy="590224"/>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www.ee.columbia.edu/ln/dvmm/images/logo.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34753" y="182536"/>
            <a:ext cx="1163638" cy="3272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068261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39699A-45AA-4589-A2D2-FC26BA623AEA}" type="datetime1">
              <a:rPr lang="en-US" smtClean="0"/>
              <a:t>1/8/2015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247198E-D50D-44C6-91D2-1FE1FC5108DD}" type="slidenum">
              <a:rPr lang="en-US" smtClean="0"/>
              <a:t>‹#›</a:t>
            </a:fld>
            <a:endParaRPr lang="en-US"/>
          </a:p>
        </p:txBody>
      </p:sp>
    </p:spTree>
    <p:extLst>
      <p:ext uri="{BB962C8B-B14F-4D97-AF65-F5344CB8AC3E}">
        <p14:creationId xmlns:p14="http://schemas.microsoft.com/office/powerpoint/2010/main" val="117672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208823-D4FD-4B02-A1AA-FA0ADF641017}" type="datetime1">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247198E-D50D-44C6-91D2-1FE1FC5108DD}" type="slidenum">
              <a:rPr lang="en-US" smtClean="0"/>
              <a:t>‹#›</a:t>
            </a:fld>
            <a:endParaRPr lang="en-US"/>
          </a:p>
        </p:txBody>
      </p:sp>
    </p:spTree>
    <p:extLst>
      <p:ext uri="{BB962C8B-B14F-4D97-AF65-F5344CB8AC3E}">
        <p14:creationId xmlns:p14="http://schemas.microsoft.com/office/powerpoint/2010/main" val="42604239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2CC83E-51C8-443C-991B-E67D80A2A2E2}" type="datetime1">
              <a:rPr lang="en-US" smtClean="0"/>
              <a:t>1/8/2015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247198E-D50D-44C6-91D2-1FE1FC5108DD}" type="slidenum">
              <a:rPr lang="en-US" smtClean="0"/>
              <a:t>‹#›</a:t>
            </a:fld>
            <a:endParaRPr lang="en-US"/>
          </a:p>
        </p:txBody>
      </p:sp>
    </p:spTree>
    <p:extLst>
      <p:ext uri="{BB962C8B-B14F-4D97-AF65-F5344CB8AC3E}">
        <p14:creationId xmlns:p14="http://schemas.microsoft.com/office/powerpoint/2010/main" val="304302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3DDDB9-FADE-4FA3-B667-46415EC48212}" type="datetime1">
              <a:rPr lang="en-US" smtClean="0"/>
              <a:t>1/8/2015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247198E-D50D-44C6-91D2-1FE1FC5108DD}" type="slidenum">
              <a:rPr lang="en-US" smtClean="0"/>
              <a:t>‹#›</a:t>
            </a:fld>
            <a:endParaRPr lang="en-US"/>
          </a:p>
        </p:txBody>
      </p:sp>
    </p:spTree>
    <p:extLst>
      <p:ext uri="{BB962C8B-B14F-4D97-AF65-F5344CB8AC3E}">
        <p14:creationId xmlns:p14="http://schemas.microsoft.com/office/powerpoint/2010/main" val="31013257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5FCD8-F318-4004-A51F-20E42C70775B}" type="datetime1">
              <a:rPr lang="en-US" smtClean="0"/>
              <a:t>1/8/2015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247198E-D50D-44C6-91D2-1FE1FC5108DD}" type="slidenum">
              <a:rPr lang="en-US" smtClean="0"/>
              <a:t>‹#›</a:t>
            </a:fld>
            <a:endParaRPr lang="en-US"/>
          </a:p>
        </p:txBody>
      </p:sp>
    </p:spTree>
    <p:extLst>
      <p:ext uri="{BB962C8B-B14F-4D97-AF65-F5344CB8AC3E}">
        <p14:creationId xmlns:p14="http://schemas.microsoft.com/office/powerpoint/2010/main" val="322147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6A8FA-01AC-4CE1-B9C4-086796D26B14}" type="datetime1">
              <a:rPr lang="en-US" smtClean="0"/>
              <a:t>1/8/2015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247198E-D50D-44C6-91D2-1FE1FC5108DD}" type="slidenum">
              <a:rPr lang="en-US" smtClean="0"/>
              <a:t>‹#›</a:t>
            </a:fld>
            <a:endParaRPr lang="en-US"/>
          </a:p>
        </p:txBody>
      </p:sp>
    </p:spTree>
    <p:extLst>
      <p:ext uri="{BB962C8B-B14F-4D97-AF65-F5344CB8AC3E}">
        <p14:creationId xmlns:p14="http://schemas.microsoft.com/office/powerpoint/2010/main" val="35553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F5FF09-4784-449A-BB07-8644B7C1F086}" type="datetime1">
              <a:rPr lang="en-US" smtClean="0"/>
              <a:t>1/8/2015</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47198E-D50D-44C6-91D2-1FE1FC5108DD}" type="slidenum">
              <a:rPr lang="en-US" smtClean="0"/>
              <a:t>‹#›</a:t>
            </a:fld>
            <a:endParaRPr lang="en-US"/>
          </a:p>
        </p:txBody>
      </p:sp>
    </p:spTree>
    <p:extLst>
      <p:ext uri="{BB962C8B-B14F-4D97-AF65-F5344CB8AC3E}">
        <p14:creationId xmlns:p14="http://schemas.microsoft.com/office/powerpoint/2010/main" val="1977714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1000">
              <a:schemeClr val="bg2">
                <a:tint val="90000"/>
                <a:lumMod val="12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88366C5-0E52-430B-A889-7C99905944E0}" type="datetime1">
              <a:rPr lang="en-US" smtClean="0"/>
              <a:t>1/8/2015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247198E-D50D-44C6-91D2-1FE1FC5108DD}" type="slidenum">
              <a:rPr lang="en-US" smtClean="0"/>
              <a:t>‹#›</a:t>
            </a:fld>
            <a:endParaRPr lang="en-US"/>
          </a:p>
        </p:txBody>
      </p:sp>
    </p:spTree>
    <p:extLst>
      <p:ext uri="{BB962C8B-B14F-4D97-AF65-F5344CB8AC3E}">
        <p14:creationId xmlns:p14="http://schemas.microsoft.com/office/powerpoint/2010/main" val="202152953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9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80.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Visual Captioning</a:t>
            </a:r>
            <a:br>
              <a:rPr lang="en-US" dirty="0" smtClean="0"/>
            </a:br>
            <a:r>
              <a:rPr lang="en-US" sz="2400" dirty="0" smtClean="0"/>
              <a:t>From Visual Content to Sentences</a:t>
            </a:r>
            <a:endParaRPr lang="en-US" dirty="0"/>
          </a:p>
        </p:txBody>
      </p:sp>
      <p:sp>
        <p:nvSpPr>
          <p:cNvPr id="3" name="Subtitle 2"/>
          <p:cNvSpPr>
            <a:spLocks noGrp="1"/>
          </p:cNvSpPr>
          <p:nvPr>
            <p:ph type="subTitle" idx="1"/>
          </p:nvPr>
        </p:nvSpPr>
        <p:spPr/>
        <p:txBody>
          <a:bodyPr>
            <a:normAutofit/>
          </a:bodyPr>
          <a:lstStyle/>
          <a:p>
            <a:r>
              <a:rPr lang="en-US" dirty="0" smtClean="0"/>
              <a:t>Hongzhi Li</a:t>
            </a:r>
          </a:p>
          <a:p>
            <a:r>
              <a:rPr lang="en-US" dirty="0" smtClean="0"/>
              <a:t>Computer Science Department, Columbia University</a:t>
            </a:r>
          </a:p>
        </p:txBody>
      </p:sp>
      <p:pic>
        <p:nvPicPr>
          <p:cNvPr id="1026" name="Picture 2" descr="http://upload.wikimedia.org/wikipedia/en/thumb/e/e8/ColumbiaNYUCoat.svg/159px-ColumbiaNYUCoa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910" y="131377"/>
            <a:ext cx="718912" cy="63300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ee.columbia.edu/ln/dvmm/images/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0896" y="233566"/>
            <a:ext cx="1524000" cy="42862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247198E-D50D-44C6-91D2-1FE1FC5108DD}" type="slidenum">
              <a:rPr lang="en-US" smtClean="0"/>
              <a:t>1</a:t>
            </a:fld>
            <a:endParaRPr lang="en-US"/>
          </a:p>
        </p:txBody>
      </p:sp>
    </p:spTree>
    <p:extLst>
      <p:ext uri="{BB962C8B-B14F-4D97-AF65-F5344CB8AC3E}">
        <p14:creationId xmlns:p14="http://schemas.microsoft.com/office/powerpoint/2010/main" val="2633381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Image-Sentence Embedding</a:t>
            </a:r>
          </a:p>
        </p:txBody>
      </p:sp>
      <p:sp>
        <p:nvSpPr>
          <p:cNvPr id="3" name="Content Placeholder 2"/>
          <p:cNvSpPr>
            <a:spLocks noGrp="1"/>
          </p:cNvSpPr>
          <p:nvPr>
            <p:ph idx="1"/>
          </p:nvPr>
        </p:nvSpPr>
        <p:spPr/>
        <p:txBody>
          <a:bodyPr/>
          <a:lstStyle/>
          <a:p>
            <a:r>
              <a:rPr lang="en-US" dirty="0" smtClean="0"/>
              <a:t>The idea is to map image and sentence into a common space, so that we can compare the similarity of image and sentence</a:t>
            </a:r>
          </a:p>
          <a:p>
            <a:r>
              <a:rPr lang="en-US" dirty="0" smtClean="0"/>
              <a:t>How to design the common space?</a:t>
            </a:r>
          </a:p>
          <a:p>
            <a:endParaRPr lang="en-US" dirty="0"/>
          </a:p>
        </p:txBody>
      </p:sp>
      <p:pic>
        <p:nvPicPr>
          <p:cNvPr id="4" name="Picture 3"/>
          <p:cNvPicPr>
            <a:picLocks noChangeAspect="1"/>
          </p:cNvPicPr>
          <p:nvPr/>
        </p:nvPicPr>
        <p:blipFill>
          <a:blip r:embed="rId3"/>
          <a:stretch>
            <a:fillRect/>
          </a:stretch>
        </p:blipFill>
        <p:spPr>
          <a:xfrm>
            <a:off x="2703512" y="3489726"/>
            <a:ext cx="3916363" cy="1452919"/>
          </a:xfrm>
          <a:prstGeom prst="rect">
            <a:avLst/>
          </a:prstGeom>
        </p:spPr>
      </p:pic>
      <p:pic>
        <p:nvPicPr>
          <p:cNvPr id="5" name="Picture 4"/>
          <p:cNvPicPr>
            <a:picLocks noChangeAspect="1"/>
          </p:cNvPicPr>
          <p:nvPr/>
        </p:nvPicPr>
        <p:blipFill>
          <a:blip r:embed="rId4"/>
          <a:stretch>
            <a:fillRect/>
          </a:stretch>
        </p:blipFill>
        <p:spPr>
          <a:xfrm>
            <a:off x="4876800" y="5092623"/>
            <a:ext cx="3858418" cy="1122514"/>
          </a:xfrm>
          <a:prstGeom prst="rect">
            <a:avLst/>
          </a:prstGeom>
        </p:spPr>
      </p:pic>
      <p:pic>
        <p:nvPicPr>
          <p:cNvPr id="9" name="Picture 8"/>
          <p:cNvPicPr>
            <a:picLocks noChangeAspect="1"/>
          </p:cNvPicPr>
          <p:nvPr/>
        </p:nvPicPr>
        <p:blipFill>
          <a:blip r:embed="rId5"/>
          <a:stretch>
            <a:fillRect/>
          </a:stretch>
        </p:blipFill>
        <p:spPr>
          <a:xfrm>
            <a:off x="7585075" y="3721892"/>
            <a:ext cx="2954336" cy="1249504"/>
          </a:xfrm>
          <a:prstGeom prst="rect">
            <a:avLst/>
          </a:prstGeom>
        </p:spPr>
      </p:pic>
      <p:sp>
        <p:nvSpPr>
          <p:cNvPr id="8" name="Slide Number Placeholder 7"/>
          <p:cNvSpPr>
            <a:spLocks noGrp="1"/>
          </p:cNvSpPr>
          <p:nvPr>
            <p:ph type="sldNum" sz="quarter" idx="12"/>
          </p:nvPr>
        </p:nvSpPr>
        <p:spPr/>
        <p:txBody>
          <a:bodyPr/>
          <a:lstStyle/>
          <a:p>
            <a:fld id="{D247198E-D50D-44C6-91D2-1FE1FC5108DD}" type="slidenum">
              <a:rPr lang="en-US" smtClean="0"/>
              <a:t>10</a:t>
            </a:fld>
            <a:endParaRPr lang="en-US"/>
          </a:p>
        </p:txBody>
      </p:sp>
    </p:spTree>
    <p:extLst>
      <p:ext uri="{BB962C8B-B14F-4D97-AF65-F5344CB8AC3E}">
        <p14:creationId xmlns:p14="http://schemas.microsoft.com/office/powerpoint/2010/main" val="986387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Image-Sentence Embedding</a:t>
            </a:r>
          </a:p>
        </p:txBody>
      </p:sp>
      <p:sp>
        <p:nvSpPr>
          <p:cNvPr id="3" name="Content Placeholder 2"/>
          <p:cNvSpPr>
            <a:spLocks noGrp="1"/>
          </p:cNvSpPr>
          <p:nvPr>
            <p:ph idx="1"/>
          </p:nvPr>
        </p:nvSpPr>
        <p:spPr/>
        <p:txBody>
          <a:bodyPr/>
          <a:lstStyle/>
          <a:p>
            <a:r>
              <a:rPr lang="en-US" dirty="0" smtClean="0"/>
              <a:t>Common Space is represented as triplets </a:t>
            </a:r>
            <a:r>
              <a:rPr lang="en-US" dirty="0"/>
              <a:t>of </a:t>
            </a:r>
            <a:r>
              <a:rPr lang="en-US" dirty="0" smtClean="0"/>
              <a:t>&lt;object</a:t>
            </a:r>
            <a:r>
              <a:rPr lang="en-US" dirty="0"/>
              <a:t>, action, </a:t>
            </a:r>
            <a:r>
              <a:rPr lang="en-US" dirty="0" smtClean="0"/>
              <a:t>scene&gt; </a:t>
            </a:r>
            <a:endParaRPr lang="en-US" dirty="0"/>
          </a:p>
          <a:p>
            <a:pPr lvl="1"/>
            <a:endParaRPr lang="en-US" dirty="0"/>
          </a:p>
        </p:txBody>
      </p:sp>
      <p:pic>
        <p:nvPicPr>
          <p:cNvPr id="4" name="Picture 3"/>
          <p:cNvPicPr>
            <a:picLocks noChangeAspect="1"/>
          </p:cNvPicPr>
          <p:nvPr/>
        </p:nvPicPr>
        <p:blipFill>
          <a:blip r:embed="rId3"/>
          <a:stretch>
            <a:fillRect/>
          </a:stretch>
        </p:blipFill>
        <p:spPr>
          <a:xfrm>
            <a:off x="3246437" y="2756301"/>
            <a:ext cx="7333344" cy="2720574"/>
          </a:xfrm>
          <a:prstGeom prst="rect">
            <a:avLst/>
          </a:prstGeom>
        </p:spPr>
      </p:pic>
      <p:sp>
        <p:nvSpPr>
          <p:cNvPr id="5" name="TextBox 4"/>
          <p:cNvSpPr txBox="1"/>
          <p:nvPr/>
        </p:nvSpPr>
        <p:spPr>
          <a:xfrm>
            <a:off x="2771775" y="6273225"/>
            <a:ext cx="9420225" cy="584775"/>
          </a:xfrm>
          <a:prstGeom prst="rect">
            <a:avLst/>
          </a:prstGeom>
          <a:noFill/>
        </p:spPr>
        <p:txBody>
          <a:bodyPr wrap="square" rtlCol="0">
            <a:spAutoFit/>
          </a:bodyPr>
          <a:lstStyle/>
          <a:p>
            <a:r>
              <a:rPr lang="en-US" sz="1600" dirty="0" err="1"/>
              <a:t>Farhadi</a:t>
            </a:r>
            <a:r>
              <a:rPr lang="en-US" sz="1600" dirty="0"/>
              <a:t>, Ali, Mohsen </a:t>
            </a:r>
            <a:r>
              <a:rPr lang="en-US" sz="1600" dirty="0" err="1"/>
              <a:t>Hejrati</a:t>
            </a:r>
            <a:r>
              <a:rPr lang="en-US" sz="1600" dirty="0"/>
              <a:t>, Mohammad Amin </a:t>
            </a:r>
            <a:r>
              <a:rPr lang="en-US" sz="1600" dirty="0" err="1"/>
              <a:t>Sadeghi</a:t>
            </a:r>
            <a:r>
              <a:rPr lang="en-US" sz="1600" dirty="0"/>
              <a:t>, Peter Young, Cyrus </a:t>
            </a:r>
            <a:r>
              <a:rPr lang="en-US" sz="1600" dirty="0" err="1"/>
              <a:t>Rashtchian</a:t>
            </a:r>
            <a:r>
              <a:rPr lang="en-US" sz="1600" dirty="0"/>
              <a:t>, Julia </a:t>
            </a:r>
            <a:r>
              <a:rPr lang="en-US" sz="1600" dirty="0" err="1"/>
              <a:t>Hockenmaier</a:t>
            </a:r>
            <a:r>
              <a:rPr lang="en-US" sz="1600" dirty="0"/>
              <a:t>, and David Forsyth. "Every picture tells a story: Generating sentences from </a:t>
            </a:r>
            <a:r>
              <a:rPr lang="en-US" sz="1600" dirty="0" smtClean="0"/>
              <a:t>images.” </a:t>
            </a:r>
            <a:r>
              <a:rPr lang="en-US" sz="1600" i="1" dirty="0" smtClean="0"/>
              <a:t>ECCV 2010</a:t>
            </a:r>
            <a:endParaRPr lang="en-US" sz="1600" dirty="0"/>
          </a:p>
        </p:txBody>
      </p:sp>
      <p:sp>
        <p:nvSpPr>
          <p:cNvPr id="6" name="Slide Number Placeholder 5"/>
          <p:cNvSpPr>
            <a:spLocks noGrp="1"/>
          </p:cNvSpPr>
          <p:nvPr>
            <p:ph type="sldNum" sz="quarter" idx="12"/>
          </p:nvPr>
        </p:nvSpPr>
        <p:spPr/>
        <p:txBody>
          <a:bodyPr/>
          <a:lstStyle/>
          <a:p>
            <a:fld id="{D247198E-D50D-44C6-91D2-1FE1FC5108DD}" type="slidenum">
              <a:rPr lang="en-US" smtClean="0"/>
              <a:t>11</a:t>
            </a:fld>
            <a:endParaRPr lang="en-US"/>
          </a:p>
        </p:txBody>
      </p:sp>
    </p:spTree>
    <p:extLst>
      <p:ext uri="{BB962C8B-B14F-4D97-AF65-F5344CB8AC3E}">
        <p14:creationId xmlns:p14="http://schemas.microsoft.com/office/powerpoint/2010/main" val="2672780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Image-Sentence Embedding</a:t>
            </a:r>
          </a:p>
        </p:txBody>
      </p:sp>
      <p:sp>
        <p:nvSpPr>
          <p:cNvPr id="3" name="Content Placeholder 2"/>
          <p:cNvSpPr>
            <a:spLocks noGrp="1"/>
          </p:cNvSpPr>
          <p:nvPr>
            <p:ph idx="1"/>
          </p:nvPr>
        </p:nvSpPr>
        <p:spPr/>
        <p:txBody>
          <a:bodyPr>
            <a:normAutofit/>
          </a:bodyPr>
          <a:lstStyle/>
          <a:p>
            <a:r>
              <a:rPr lang="en-US" dirty="0" smtClean="0"/>
              <a:t>Mapping to Meaning Space:</a:t>
            </a:r>
          </a:p>
          <a:p>
            <a:pPr lvl="1"/>
            <a:r>
              <a:rPr lang="en-US" dirty="0" smtClean="0"/>
              <a:t>Mapping image </a:t>
            </a:r>
            <a:r>
              <a:rPr lang="en-US" dirty="0"/>
              <a:t>to </a:t>
            </a:r>
            <a:r>
              <a:rPr lang="en-US" dirty="0" smtClean="0"/>
              <a:t>meaning space: object &amp; scene detector</a:t>
            </a:r>
          </a:p>
          <a:p>
            <a:pPr lvl="1"/>
            <a:r>
              <a:rPr lang="en-US" dirty="0" smtClean="0"/>
              <a:t>Mapping sentence to meaning space: generate </a:t>
            </a:r>
            <a:r>
              <a:rPr lang="en-US" dirty="0"/>
              <a:t>a dependency parse </a:t>
            </a:r>
            <a:r>
              <a:rPr lang="en-US" dirty="0" smtClean="0"/>
              <a:t>for each sentence</a:t>
            </a:r>
          </a:p>
          <a:p>
            <a:r>
              <a:rPr lang="en-US" dirty="0"/>
              <a:t>Similarity:</a:t>
            </a:r>
          </a:p>
          <a:p>
            <a:pPr lvl="1"/>
            <a:r>
              <a:rPr lang="en-US" dirty="0"/>
              <a:t>Lin Similarity Measure for Objects and Scenes</a:t>
            </a:r>
          </a:p>
          <a:p>
            <a:pPr lvl="1"/>
            <a:r>
              <a:rPr lang="en-US" dirty="0"/>
              <a:t>Action Co-occurrence Score </a:t>
            </a:r>
          </a:p>
          <a:p>
            <a:endParaRPr lang="en-US" dirty="0" smtClean="0"/>
          </a:p>
          <a:p>
            <a:pPr lvl="1"/>
            <a:endParaRPr lang="en-US" dirty="0"/>
          </a:p>
        </p:txBody>
      </p:sp>
      <p:pic>
        <p:nvPicPr>
          <p:cNvPr id="4" name="Picture 3"/>
          <p:cNvPicPr>
            <a:picLocks noChangeAspect="1"/>
          </p:cNvPicPr>
          <p:nvPr/>
        </p:nvPicPr>
        <p:blipFill>
          <a:blip r:embed="rId3"/>
          <a:stretch>
            <a:fillRect/>
          </a:stretch>
        </p:blipFill>
        <p:spPr>
          <a:xfrm>
            <a:off x="7953375" y="4694359"/>
            <a:ext cx="3943350" cy="1940763"/>
          </a:xfrm>
          <a:prstGeom prst="rect">
            <a:avLst/>
          </a:prstGeom>
        </p:spPr>
      </p:pic>
      <p:sp>
        <p:nvSpPr>
          <p:cNvPr id="5" name="Slide Number Placeholder 4"/>
          <p:cNvSpPr>
            <a:spLocks noGrp="1"/>
          </p:cNvSpPr>
          <p:nvPr>
            <p:ph type="sldNum" sz="quarter" idx="12"/>
          </p:nvPr>
        </p:nvSpPr>
        <p:spPr/>
        <p:txBody>
          <a:bodyPr/>
          <a:lstStyle/>
          <a:p>
            <a:fld id="{D247198E-D50D-44C6-91D2-1FE1FC5108DD}" type="slidenum">
              <a:rPr lang="en-US" smtClean="0"/>
              <a:t>12</a:t>
            </a:fld>
            <a:endParaRPr lang="en-US"/>
          </a:p>
        </p:txBody>
      </p:sp>
    </p:spTree>
    <p:extLst>
      <p:ext uri="{BB962C8B-B14F-4D97-AF65-F5344CB8AC3E}">
        <p14:creationId xmlns:p14="http://schemas.microsoft.com/office/powerpoint/2010/main" val="407950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Image-Sentence Embedding</a:t>
            </a:r>
          </a:p>
        </p:txBody>
      </p:sp>
      <p:sp>
        <p:nvSpPr>
          <p:cNvPr id="3" name="Content Placeholder 2"/>
          <p:cNvSpPr>
            <a:spLocks noGrp="1"/>
          </p:cNvSpPr>
          <p:nvPr>
            <p:ph idx="1"/>
          </p:nvPr>
        </p:nvSpPr>
        <p:spPr>
          <a:xfrm>
            <a:off x="2589212" y="2133599"/>
            <a:ext cx="8915400" cy="4534829"/>
          </a:xfrm>
        </p:spPr>
        <p:txBody>
          <a:bodyPr>
            <a:normAutofit lnSpcReduction="10000"/>
          </a:bodyPr>
          <a:lstStyle/>
          <a:p>
            <a:r>
              <a:rPr lang="en-US" dirty="0" smtClean="0"/>
              <a:t>Some results:</a:t>
            </a:r>
          </a:p>
          <a:p>
            <a:endParaRPr lang="en-US" dirty="0"/>
          </a:p>
          <a:p>
            <a:endParaRPr lang="en-US" dirty="0" smtClean="0"/>
          </a:p>
          <a:p>
            <a:endParaRPr lang="en-US" dirty="0"/>
          </a:p>
          <a:p>
            <a:endParaRPr lang="en-US" dirty="0" smtClean="0"/>
          </a:p>
          <a:p>
            <a:endParaRPr lang="en-US" dirty="0"/>
          </a:p>
          <a:p>
            <a:endParaRPr lang="en-US" dirty="0" smtClean="0"/>
          </a:p>
          <a:p>
            <a:r>
              <a:rPr lang="en-US" dirty="0" smtClean="0"/>
              <a:t>Limitation: </a:t>
            </a:r>
            <a:endParaRPr lang="en-US" dirty="0"/>
          </a:p>
          <a:p>
            <a:pPr lvl="1"/>
            <a:r>
              <a:rPr lang="en-US" dirty="0" smtClean="0"/>
              <a:t>Performance </a:t>
            </a:r>
            <a:r>
              <a:rPr lang="en-US" dirty="0"/>
              <a:t>highly depends on object detection and classification output, low performance on the out of domain visual concept</a:t>
            </a:r>
          </a:p>
          <a:p>
            <a:pPr lvl="1"/>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2732087" y="2659988"/>
            <a:ext cx="8772525" cy="2524125"/>
          </a:xfrm>
          <a:prstGeom prst="rect">
            <a:avLst/>
          </a:prstGeom>
        </p:spPr>
      </p:pic>
      <p:sp>
        <p:nvSpPr>
          <p:cNvPr id="6" name="Slide Number Placeholder 5"/>
          <p:cNvSpPr>
            <a:spLocks noGrp="1"/>
          </p:cNvSpPr>
          <p:nvPr>
            <p:ph type="sldNum" sz="quarter" idx="12"/>
          </p:nvPr>
        </p:nvSpPr>
        <p:spPr/>
        <p:txBody>
          <a:bodyPr/>
          <a:lstStyle/>
          <a:p>
            <a:fld id="{D247198E-D50D-44C6-91D2-1FE1FC5108DD}" type="slidenum">
              <a:rPr lang="en-US" smtClean="0"/>
              <a:t>13</a:t>
            </a:fld>
            <a:endParaRPr lang="en-US"/>
          </a:p>
        </p:txBody>
      </p:sp>
    </p:spTree>
    <p:extLst>
      <p:ext uri="{BB962C8B-B14F-4D97-AF65-F5344CB8AC3E}">
        <p14:creationId xmlns:p14="http://schemas.microsoft.com/office/powerpoint/2010/main" val="666401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Image-Sentence Embedding</a:t>
            </a:r>
          </a:p>
        </p:txBody>
      </p:sp>
      <p:sp>
        <p:nvSpPr>
          <p:cNvPr id="3" name="Content Placeholder 2"/>
          <p:cNvSpPr>
            <a:spLocks noGrp="1"/>
          </p:cNvSpPr>
          <p:nvPr>
            <p:ph idx="1"/>
          </p:nvPr>
        </p:nvSpPr>
        <p:spPr/>
        <p:txBody>
          <a:bodyPr/>
          <a:lstStyle/>
          <a:p>
            <a:r>
              <a:rPr lang="en-US" dirty="0" smtClean="0"/>
              <a:t>Embedding is learned from Neural Network model </a:t>
            </a:r>
            <a:endParaRPr lang="en-US" dirty="0"/>
          </a:p>
          <a:p>
            <a:endParaRPr lang="en-US" dirty="0"/>
          </a:p>
        </p:txBody>
      </p:sp>
      <p:pic>
        <p:nvPicPr>
          <p:cNvPr id="4" name="Picture 3"/>
          <p:cNvPicPr>
            <a:picLocks noChangeAspect="1"/>
          </p:cNvPicPr>
          <p:nvPr/>
        </p:nvPicPr>
        <p:blipFill>
          <a:blip r:embed="rId3"/>
          <a:stretch>
            <a:fillRect/>
          </a:stretch>
        </p:blipFill>
        <p:spPr>
          <a:xfrm>
            <a:off x="2798891" y="2567466"/>
            <a:ext cx="8496042" cy="3593308"/>
          </a:xfrm>
          <a:prstGeom prst="rect">
            <a:avLst/>
          </a:prstGeom>
        </p:spPr>
      </p:pic>
      <p:sp>
        <p:nvSpPr>
          <p:cNvPr id="5" name="TextBox 4"/>
          <p:cNvSpPr txBox="1"/>
          <p:nvPr/>
        </p:nvSpPr>
        <p:spPr>
          <a:xfrm>
            <a:off x="3944047" y="6345088"/>
            <a:ext cx="8448675" cy="523220"/>
          </a:xfrm>
          <a:prstGeom prst="rect">
            <a:avLst/>
          </a:prstGeom>
          <a:noFill/>
        </p:spPr>
        <p:txBody>
          <a:bodyPr wrap="square" rtlCol="0">
            <a:spAutoFit/>
          </a:bodyPr>
          <a:lstStyle/>
          <a:p>
            <a:r>
              <a:rPr lang="en-US" sz="1400" dirty="0" err="1"/>
              <a:t>Frome</a:t>
            </a:r>
            <a:r>
              <a:rPr lang="en-US" sz="1400" dirty="0"/>
              <a:t>, Andrea, Greg S. </a:t>
            </a:r>
            <a:r>
              <a:rPr lang="en-US" sz="1400" dirty="0" err="1"/>
              <a:t>Corrado</a:t>
            </a:r>
            <a:r>
              <a:rPr lang="en-US" sz="1400" dirty="0"/>
              <a:t>, Jon </a:t>
            </a:r>
            <a:r>
              <a:rPr lang="en-US" sz="1400" dirty="0" err="1"/>
              <a:t>Shlens</a:t>
            </a:r>
            <a:r>
              <a:rPr lang="en-US" sz="1400" dirty="0"/>
              <a:t>, </a:t>
            </a:r>
            <a:r>
              <a:rPr lang="en-US" sz="1400" dirty="0" err="1"/>
              <a:t>Samy</a:t>
            </a:r>
            <a:r>
              <a:rPr lang="en-US" sz="1400" dirty="0"/>
              <a:t> </a:t>
            </a:r>
            <a:r>
              <a:rPr lang="en-US" sz="1400" dirty="0" err="1"/>
              <a:t>Bengio</a:t>
            </a:r>
            <a:r>
              <a:rPr lang="en-US" sz="1400" dirty="0"/>
              <a:t>, Jeff Dean, and Tomas </a:t>
            </a:r>
            <a:r>
              <a:rPr lang="en-US" sz="1400" dirty="0" err="1"/>
              <a:t>Mikolov</a:t>
            </a:r>
            <a:r>
              <a:rPr lang="en-US" sz="1400" dirty="0"/>
              <a:t>. "Devise: A deep visual-semantic embedding model." </a:t>
            </a:r>
            <a:r>
              <a:rPr lang="en-US" sz="1400" dirty="0" err="1"/>
              <a:t>In</a:t>
            </a:r>
            <a:r>
              <a:rPr lang="en-US" sz="1400" i="1" dirty="0" err="1"/>
              <a:t>Advances</a:t>
            </a:r>
            <a:r>
              <a:rPr lang="en-US" sz="1400" i="1" dirty="0"/>
              <a:t> in Neural Information Processing Systems</a:t>
            </a:r>
            <a:r>
              <a:rPr lang="en-US" sz="1400" dirty="0"/>
              <a:t>, pp. 2121-2129. 2013.</a:t>
            </a:r>
          </a:p>
        </p:txBody>
      </p:sp>
      <p:sp>
        <p:nvSpPr>
          <p:cNvPr id="6" name="Slide Number Placeholder 5"/>
          <p:cNvSpPr>
            <a:spLocks noGrp="1"/>
          </p:cNvSpPr>
          <p:nvPr>
            <p:ph type="sldNum" sz="quarter" idx="12"/>
          </p:nvPr>
        </p:nvSpPr>
        <p:spPr/>
        <p:txBody>
          <a:bodyPr/>
          <a:lstStyle/>
          <a:p>
            <a:fld id="{D247198E-D50D-44C6-91D2-1FE1FC5108DD}" type="slidenum">
              <a:rPr lang="en-US" smtClean="0"/>
              <a:t>14</a:t>
            </a:fld>
            <a:endParaRPr lang="en-US"/>
          </a:p>
        </p:txBody>
      </p:sp>
    </p:spTree>
    <p:extLst>
      <p:ext uri="{BB962C8B-B14F-4D97-AF65-F5344CB8AC3E}">
        <p14:creationId xmlns:p14="http://schemas.microsoft.com/office/powerpoint/2010/main" val="2146317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Skip-Gram Language Model</a:t>
            </a:r>
            <a:endParaRPr lang="en-US" dirty="0"/>
          </a:p>
        </p:txBody>
      </p:sp>
      <p:sp>
        <p:nvSpPr>
          <p:cNvPr id="3" name="Content Placeholder 2"/>
          <p:cNvSpPr>
            <a:spLocks noGrp="1"/>
          </p:cNvSpPr>
          <p:nvPr>
            <p:ph idx="1"/>
          </p:nvPr>
        </p:nvSpPr>
        <p:spPr/>
        <p:txBody>
          <a:bodyPr/>
          <a:lstStyle/>
          <a:p>
            <a:r>
              <a:rPr lang="en-US" dirty="0" smtClean="0"/>
              <a:t>Learn </a:t>
            </a:r>
            <a:r>
              <a:rPr lang="en-US" dirty="0"/>
              <a:t>semantically-meaningful floating point representations of terms from </a:t>
            </a:r>
            <a:r>
              <a:rPr lang="en-US" dirty="0" smtClean="0"/>
              <a:t>unannotated text</a:t>
            </a:r>
          </a:p>
          <a:p>
            <a:r>
              <a:rPr lang="en-US" dirty="0"/>
              <a:t> The model learns to represent each term as a fixed length embedding vector by </a:t>
            </a:r>
            <a:r>
              <a:rPr lang="en-US" dirty="0" smtClean="0"/>
              <a:t>predicting adjacent </a:t>
            </a:r>
            <a:r>
              <a:rPr lang="en-US" dirty="0"/>
              <a:t>terms in the </a:t>
            </a:r>
            <a:r>
              <a:rPr lang="en-US" dirty="0" smtClean="0"/>
              <a:t>document</a:t>
            </a:r>
            <a:endParaRPr lang="en-US" dirty="0"/>
          </a:p>
        </p:txBody>
      </p:sp>
      <p:sp>
        <p:nvSpPr>
          <p:cNvPr id="4" name="TextBox 3"/>
          <p:cNvSpPr txBox="1"/>
          <p:nvPr/>
        </p:nvSpPr>
        <p:spPr>
          <a:xfrm>
            <a:off x="387275" y="6581001"/>
            <a:ext cx="11804725" cy="307777"/>
          </a:xfrm>
          <a:prstGeom prst="rect">
            <a:avLst/>
          </a:prstGeom>
          <a:noFill/>
        </p:spPr>
        <p:txBody>
          <a:bodyPr wrap="square" rtlCol="0">
            <a:spAutoFit/>
          </a:bodyPr>
          <a:lstStyle/>
          <a:p>
            <a:r>
              <a:rPr lang="en-US" sz="1400" dirty="0" err="1"/>
              <a:t>Mikolov</a:t>
            </a:r>
            <a:r>
              <a:rPr lang="en-US" sz="1400" dirty="0"/>
              <a:t>, Tomas, Kai Chen, Greg </a:t>
            </a:r>
            <a:r>
              <a:rPr lang="en-US" sz="1400" dirty="0" err="1"/>
              <a:t>Corrado</a:t>
            </a:r>
            <a:r>
              <a:rPr lang="en-US" sz="1400" dirty="0"/>
              <a:t>, and Jeffrey Dean. "Efficient estimation of word representations in vector space." </a:t>
            </a:r>
            <a:r>
              <a:rPr lang="en-US" sz="1400" dirty="0" err="1"/>
              <a:t>arXiv</a:t>
            </a:r>
            <a:r>
              <a:rPr lang="en-US" sz="1400" dirty="0"/>
              <a:t> preprint arXiv:1301.3781 (2013).</a:t>
            </a:r>
          </a:p>
        </p:txBody>
      </p:sp>
      <p:pic>
        <p:nvPicPr>
          <p:cNvPr id="6" name="Picture 5"/>
          <p:cNvPicPr>
            <a:picLocks noChangeAspect="1"/>
          </p:cNvPicPr>
          <p:nvPr/>
        </p:nvPicPr>
        <p:blipFill>
          <a:blip r:embed="rId3"/>
          <a:stretch>
            <a:fillRect/>
          </a:stretch>
        </p:blipFill>
        <p:spPr>
          <a:xfrm>
            <a:off x="5686425" y="3925031"/>
            <a:ext cx="2386012" cy="2500541"/>
          </a:xfrm>
          <a:prstGeom prst="rect">
            <a:avLst/>
          </a:prstGeom>
        </p:spPr>
      </p:pic>
      <p:sp>
        <p:nvSpPr>
          <p:cNvPr id="5" name="Slide Number Placeholder 4"/>
          <p:cNvSpPr>
            <a:spLocks noGrp="1"/>
          </p:cNvSpPr>
          <p:nvPr>
            <p:ph type="sldNum" sz="quarter" idx="12"/>
          </p:nvPr>
        </p:nvSpPr>
        <p:spPr/>
        <p:txBody>
          <a:bodyPr/>
          <a:lstStyle/>
          <a:p>
            <a:fld id="{D247198E-D50D-44C6-91D2-1FE1FC5108DD}" type="slidenum">
              <a:rPr lang="en-US" smtClean="0"/>
              <a:t>15</a:t>
            </a:fld>
            <a:endParaRPr lang="en-US"/>
          </a:p>
        </p:txBody>
      </p:sp>
    </p:spTree>
    <p:extLst>
      <p:ext uri="{BB962C8B-B14F-4D97-AF65-F5344CB8AC3E}">
        <p14:creationId xmlns:p14="http://schemas.microsoft.com/office/powerpoint/2010/main" val="3042910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Skip-Gram Language Model</a:t>
            </a:r>
          </a:p>
        </p:txBody>
      </p:sp>
      <p:pic>
        <p:nvPicPr>
          <p:cNvPr id="4" name="Content Placeholder 3"/>
          <p:cNvPicPr>
            <a:picLocks noGrp="1" noChangeAspect="1"/>
          </p:cNvPicPr>
          <p:nvPr>
            <p:ph idx="1"/>
          </p:nvPr>
        </p:nvPicPr>
        <p:blipFill rotWithShape="1">
          <a:blip r:embed="rId3"/>
          <a:srcRect l="50232" b="14356"/>
          <a:stretch/>
        </p:blipFill>
        <p:spPr>
          <a:xfrm>
            <a:off x="2832410" y="1723436"/>
            <a:ext cx="3367668" cy="401769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6439563" y="1812945"/>
                <a:ext cx="5545874" cy="4084451"/>
              </a:xfrm>
              <a:prstGeom prst="rect">
                <a:avLst/>
              </a:prstGeom>
              <a:noFill/>
            </p:spPr>
            <p:txBody>
              <a:bodyPr wrap="square" rtlCol="0">
                <a:spAutoFit/>
              </a:bodyPr>
              <a:lstStyle/>
              <a:p>
                <a:pPr marL="285750" indent="-285750">
                  <a:buFont typeface="Arial" panose="020B0604020202020204" pitchFamily="34" charset="0"/>
                  <a:buChar char="•"/>
                </a:pPr>
                <a:r>
                  <a:rPr lang="en-US" dirty="0"/>
                  <a:t>The training objective of the Skip-gram model is to find word representations that are useful for predicting the surrounding words in a sentence or a document.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Given a sequence of training words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𝑇</m:t>
                        </m:r>
                      </m:sub>
                    </m:sSub>
                  </m:oMath>
                </a14:m>
                <a:r>
                  <a:rPr lang="en-US" dirty="0"/>
                  <a:t>the objective of the Skip-gram model is to maximize the </a:t>
                </a:r>
                <a:r>
                  <a:rPr lang="en-US" dirty="0" smtClean="0"/>
                  <a:t>average log probability: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𝑇</m:t>
                        </m:r>
                      </m:den>
                    </m:f>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𝑇</m:t>
                        </m:r>
                      </m:sup>
                      <m:e>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≠0</m:t>
                            </m:r>
                          </m:sub>
                          <m:sup/>
                          <m:e>
                            <m:r>
                              <m:rPr>
                                <m:sty m:val="p"/>
                              </m:rPr>
                              <a:rPr lang="en-US" b="0" i="0" smtClean="0">
                                <a:latin typeface="Cambria Math" panose="02040503050406030204" pitchFamily="18" charset="0"/>
                              </a:rPr>
                              <m:t>logp</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sub>
                            </m:sSub>
                            <m:r>
                              <a:rPr lang="en-US" b="0" i="1" smtClean="0">
                                <a:latin typeface="Cambria Math" panose="02040503050406030204" pitchFamily="18" charset="0"/>
                              </a:rPr>
                              <m:t>)</m:t>
                            </m:r>
                          </m:e>
                        </m:nary>
                      </m:e>
                    </m:nary>
                  </m:oMath>
                </a14:m>
                <a:r>
                  <a:rPr lang="en-US" dirty="0"/>
                  <a:t>, </a:t>
                </a:r>
                <a:r>
                  <a:rPr lang="en-US" dirty="0" smtClean="0"/>
                  <a:t> where c </a:t>
                </a:r>
                <a:r>
                  <a:rPr lang="en-US" dirty="0"/>
                  <a:t>is the size of the training context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projection learned from </a:t>
                </a:r>
                <a:r>
                  <a:rPr lang="en-US" dirty="0"/>
                  <a:t>s</a:t>
                </a:r>
                <a:r>
                  <a:rPr lang="en-US" dirty="0" smtClean="0"/>
                  <a:t>kip-gram model could be used to compute the vector representations of a single word.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439563" y="1812945"/>
                <a:ext cx="5545874" cy="4084451"/>
              </a:xfrm>
              <a:prstGeom prst="rect">
                <a:avLst/>
              </a:prstGeom>
              <a:blipFill rotWithShape="0">
                <a:blip r:embed="rId4"/>
                <a:stretch>
                  <a:fillRect l="-659" t="-746" r="-1758" b="-1493"/>
                </a:stretch>
              </a:blipFill>
            </p:spPr>
            <p:txBody>
              <a:bodyPr/>
              <a:lstStyle/>
              <a:p>
                <a:r>
                  <a:rPr lang="en-US">
                    <a:noFill/>
                  </a:rPr>
                  <a:t> </a:t>
                </a:r>
              </a:p>
            </p:txBody>
          </p:sp>
        </mc:Fallback>
      </mc:AlternateContent>
      <p:sp>
        <p:nvSpPr>
          <p:cNvPr id="8" name="TextBox 7"/>
          <p:cNvSpPr txBox="1"/>
          <p:nvPr/>
        </p:nvSpPr>
        <p:spPr>
          <a:xfrm>
            <a:off x="3836100" y="6211669"/>
            <a:ext cx="9314905" cy="646331"/>
          </a:xfrm>
          <a:prstGeom prst="rect">
            <a:avLst/>
          </a:prstGeom>
          <a:noFill/>
        </p:spPr>
        <p:txBody>
          <a:bodyPr wrap="square" rtlCol="0">
            <a:spAutoFit/>
          </a:bodyPr>
          <a:lstStyle/>
          <a:p>
            <a:r>
              <a:rPr lang="en-US" dirty="0" err="1"/>
              <a:t>Mikolov</a:t>
            </a:r>
            <a:r>
              <a:rPr lang="en-US" dirty="0"/>
              <a:t>, Tomas, </a:t>
            </a:r>
            <a:r>
              <a:rPr lang="en-US" dirty="0" err="1"/>
              <a:t>Ilya</a:t>
            </a:r>
            <a:r>
              <a:rPr lang="en-US" dirty="0"/>
              <a:t> </a:t>
            </a:r>
            <a:r>
              <a:rPr lang="en-US" dirty="0" err="1"/>
              <a:t>Sutskever</a:t>
            </a:r>
            <a:r>
              <a:rPr lang="en-US" dirty="0"/>
              <a:t>, Kai Chen, Greg S. </a:t>
            </a:r>
            <a:r>
              <a:rPr lang="en-US" dirty="0" err="1"/>
              <a:t>Corrado</a:t>
            </a:r>
            <a:r>
              <a:rPr lang="en-US" dirty="0"/>
              <a:t>, and Jeff Dean. "Distributed representations of words and phrases and their compositionality." </a:t>
            </a:r>
            <a:r>
              <a:rPr lang="en-US" dirty="0" smtClean="0"/>
              <a:t>NIPS. </a:t>
            </a:r>
            <a:r>
              <a:rPr lang="en-US" dirty="0"/>
              <a:t>2013.</a:t>
            </a:r>
          </a:p>
        </p:txBody>
      </p:sp>
      <p:sp>
        <p:nvSpPr>
          <p:cNvPr id="3" name="Slide Number Placeholder 2"/>
          <p:cNvSpPr>
            <a:spLocks noGrp="1"/>
          </p:cNvSpPr>
          <p:nvPr>
            <p:ph type="sldNum" sz="quarter" idx="12"/>
          </p:nvPr>
        </p:nvSpPr>
        <p:spPr/>
        <p:txBody>
          <a:bodyPr/>
          <a:lstStyle/>
          <a:p>
            <a:fld id="{D247198E-D50D-44C6-91D2-1FE1FC5108DD}" type="slidenum">
              <a:rPr lang="en-US" smtClean="0"/>
              <a:t>16</a:t>
            </a:fld>
            <a:endParaRPr lang="en-US"/>
          </a:p>
        </p:txBody>
      </p:sp>
      <p:pic>
        <p:nvPicPr>
          <p:cNvPr id="7" name="Picture 6"/>
          <p:cNvPicPr>
            <a:picLocks noChangeAspect="1"/>
          </p:cNvPicPr>
          <p:nvPr/>
        </p:nvPicPr>
        <p:blipFill>
          <a:blip r:embed="rId5"/>
          <a:stretch>
            <a:fillRect/>
          </a:stretch>
        </p:blipFill>
        <p:spPr>
          <a:xfrm>
            <a:off x="6439563" y="3273740"/>
            <a:ext cx="5416230" cy="1569188"/>
          </a:xfrm>
          <a:prstGeom prst="rect">
            <a:avLst/>
          </a:prstGeom>
        </p:spPr>
      </p:pic>
      <p:pic>
        <p:nvPicPr>
          <p:cNvPr id="5" name="Picture 4"/>
          <p:cNvPicPr>
            <a:picLocks noChangeAspect="1"/>
          </p:cNvPicPr>
          <p:nvPr/>
        </p:nvPicPr>
        <p:blipFill>
          <a:blip r:embed="rId6"/>
          <a:stretch>
            <a:fillRect/>
          </a:stretch>
        </p:blipFill>
        <p:spPr>
          <a:xfrm>
            <a:off x="12807854" y="3724605"/>
            <a:ext cx="3057525" cy="971550"/>
          </a:xfrm>
          <a:prstGeom prst="rect">
            <a:avLst/>
          </a:prstGeom>
        </p:spPr>
      </p:pic>
    </p:spTree>
    <p:extLst>
      <p:ext uri="{BB962C8B-B14F-4D97-AF65-F5344CB8AC3E}">
        <p14:creationId xmlns:p14="http://schemas.microsoft.com/office/powerpoint/2010/main" val="4016995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Image-Sentence Embedding</a:t>
            </a:r>
          </a:p>
        </p:txBody>
      </p:sp>
      <p:sp>
        <p:nvSpPr>
          <p:cNvPr id="3" name="Content Placeholder 2"/>
          <p:cNvSpPr>
            <a:spLocks noGrp="1"/>
          </p:cNvSpPr>
          <p:nvPr>
            <p:ph idx="1"/>
          </p:nvPr>
        </p:nvSpPr>
        <p:spPr/>
        <p:txBody>
          <a:bodyPr/>
          <a:lstStyle/>
          <a:p>
            <a:r>
              <a:rPr lang="en-US" dirty="0" smtClean="0"/>
              <a:t>Visual Model: </a:t>
            </a:r>
            <a:r>
              <a:rPr lang="en-US" dirty="0" err="1" smtClean="0"/>
              <a:t>AlexNET</a:t>
            </a:r>
            <a:r>
              <a:rPr lang="en-US" dirty="0" smtClean="0"/>
              <a:t> trained for </a:t>
            </a:r>
            <a:r>
              <a:rPr lang="en-US" dirty="0"/>
              <a:t>the 1,000-class </a:t>
            </a:r>
            <a:r>
              <a:rPr lang="en-US" dirty="0" err="1" smtClean="0"/>
              <a:t>ImageNet</a:t>
            </a:r>
            <a:r>
              <a:rPr lang="en-US" dirty="0" smtClean="0"/>
              <a:t> Large </a:t>
            </a:r>
            <a:r>
              <a:rPr lang="en-US" dirty="0"/>
              <a:t>Scale Visual Recognition Challenge (ILSVRC) </a:t>
            </a:r>
            <a:r>
              <a:rPr lang="en-US" dirty="0" smtClean="0"/>
              <a:t>2012</a:t>
            </a:r>
          </a:p>
          <a:p>
            <a:r>
              <a:rPr lang="en-US" dirty="0" smtClean="0"/>
              <a:t>Text Model</a:t>
            </a:r>
            <a:r>
              <a:rPr lang="en-US" dirty="0"/>
              <a:t>: skip-gram text model</a:t>
            </a:r>
            <a:endParaRPr lang="en-US" dirty="0" smtClean="0"/>
          </a:p>
          <a:p>
            <a:r>
              <a:rPr lang="en-US" dirty="0" smtClean="0"/>
              <a:t>Loss function used to train the embedding model:</a:t>
            </a:r>
          </a:p>
          <a:p>
            <a:endParaRPr lang="en-US" dirty="0" smtClean="0"/>
          </a:p>
          <a:p>
            <a:endParaRPr lang="en-US" dirty="0"/>
          </a:p>
          <a:p>
            <a:pPr marL="0" indent="0">
              <a:buNone/>
            </a:pPr>
            <a:r>
              <a:rPr lang="en-US" dirty="0" smtClean="0"/>
              <a:t>		</a:t>
            </a:r>
            <a:r>
              <a:rPr lang="en-US" sz="1800" dirty="0" smtClean="0"/>
              <a:t>M </a:t>
            </a:r>
            <a:r>
              <a:rPr lang="en-US" sz="1800" dirty="0"/>
              <a:t>is the matrix of trainable parameters</a:t>
            </a:r>
          </a:p>
        </p:txBody>
      </p:sp>
      <p:pic>
        <p:nvPicPr>
          <p:cNvPr id="4" name="Picture 3"/>
          <p:cNvPicPr>
            <a:picLocks noChangeAspect="1"/>
          </p:cNvPicPr>
          <p:nvPr/>
        </p:nvPicPr>
        <p:blipFill>
          <a:blip r:embed="rId3"/>
          <a:stretch>
            <a:fillRect/>
          </a:stretch>
        </p:blipFill>
        <p:spPr>
          <a:xfrm>
            <a:off x="2908299" y="4050986"/>
            <a:ext cx="7668553" cy="654364"/>
          </a:xfrm>
          <a:prstGeom prst="rect">
            <a:avLst/>
          </a:prstGeom>
        </p:spPr>
      </p:pic>
      <p:sp>
        <p:nvSpPr>
          <p:cNvPr id="6" name="Slide Number Placeholder 5"/>
          <p:cNvSpPr>
            <a:spLocks noGrp="1"/>
          </p:cNvSpPr>
          <p:nvPr>
            <p:ph type="sldNum" sz="quarter" idx="12"/>
          </p:nvPr>
        </p:nvSpPr>
        <p:spPr/>
        <p:txBody>
          <a:bodyPr/>
          <a:lstStyle/>
          <a:p>
            <a:fld id="{D247198E-D50D-44C6-91D2-1FE1FC5108DD}" type="slidenum">
              <a:rPr lang="en-US" smtClean="0"/>
              <a:t>17</a:t>
            </a:fld>
            <a:endParaRPr lang="en-US"/>
          </a:p>
        </p:txBody>
      </p:sp>
      <p:sp>
        <p:nvSpPr>
          <p:cNvPr id="7" name="TextBox 6"/>
          <p:cNvSpPr txBox="1"/>
          <p:nvPr/>
        </p:nvSpPr>
        <p:spPr>
          <a:xfrm>
            <a:off x="3944047" y="6345088"/>
            <a:ext cx="8448675" cy="523220"/>
          </a:xfrm>
          <a:prstGeom prst="rect">
            <a:avLst/>
          </a:prstGeom>
          <a:noFill/>
        </p:spPr>
        <p:txBody>
          <a:bodyPr wrap="square" rtlCol="0">
            <a:spAutoFit/>
          </a:bodyPr>
          <a:lstStyle/>
          <a:p>
            <a:r>
              <a:rPr lang="en-US" sz="1400" dirty="0" err="1"/>
              <a:t>Frome</a:t>
            </a:r>
            <a:r>
              <a:rPr lang="en-US" sz="1400" dirty="0"/>
              <a:t>, Andrea, Greg S. </a:t>
            </a:r>
            <a:r>
              <a:rPr lang="en-US" sz="1400" dirty="0" err="1"/>
              <a:t>Corrado</a:t>
            </a:r>
            <a:r>
              <a:rPr lang="en-US" sz="1400" dirty="0"/>
              <a:t>, Jon </a:t>
            </a:r>
            <a:r>
              <a:rPr lang="en-US" sz="1400" dirty="0" err="1"/>
              <a:t>Shlens</a:t>
            </a:r>
            <a:r>
              <a:rPr lang="en-US" sz="1400" dirty="0"/>
              <a:t>, </a:t>
            </a:r>
            <a:r>
              <a:rPr lang="en-US" sz="1400" dirty="0" err="1"/>
              <a:t>Samy</a:t>
            </a:r>
            <a:r>
              <a:rPr lang="en-US" sz="1400" dirty="0"/>
              <a:t> </a:t>
            </a:r>
            <a:r>
              <a:rPr lang="en-US" sz="1400" dirty="0" err="1"/>
              <a:t>Bengio</a:t>
            </a:r>
            <a:r>
              <a:rPr lang="en-US" sz="1400" dirty="0"/>
              <a:t>, Jeff Dean, and Tomas </a:t>
            </a:r>
            <a:r>
              <a:rPr lang="en-US" sz="1400" dirty="0" err="1"/>
              <a:t>Mikolov</a:t>
            </a:r>
            <a:r>
              <a:rPr lang="en-US" sz="1400" dirty="0"/>
              <a:t>. "Devise: A deep visual-semantic embedding model." </a:t>
            </a:r>
            <a:r>
              <a:rPr lang="en-US" sz="1400" dirty="0" err="1"/>
              <a:t>In</a:t>
            </a:r>
            <a:r>
              <a:rPr lang="en-US" sz="1400" i="1" dirty="0" err="1"/>
              <a:t>Advances</a:t>
            </a:r>
            <a:r>
              <a:rPr lang="en-US" sz="1400" i="1" dirty="0"/>
              <a:t> in Neural Information Processing Systems</a:t>
            </a:r>
            <a:r>
              <a:rPr lang="en-US" sz="1400" dirty="0"/>
              <a:t>, pp. 2121-2129. 2013.</a:t>
            </a:r>
          </a:p>
        </p:txBody>
      </p:sp>
    </p:spTree>
    <p:extLst>
      <p:ext uri="{BB962C8B-B14F-4D97-AF65-F5344CB8AC3E}">
        <p14:creationId xmlns:p14="http://schemas.microsoft.com/office/powerpoint/2010/main" val="2747719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a:t>
            </a:r>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18</a:t>
            </a:fld>
            <a:endParaRPr lang="en-US"/>
          </a:p>
        </p:txBody>
      </p:sp>
      <p:pic>
        <p:nvPicPr>
          <p:cNvPr id="10" name="Picture 9"/>
          <p:cNvPicPr>
            <a:picLocks noChangeAspect="1"/>
          </p:cNvPicPr>
          <p:nvPr/>
        </p:nvPicPr>
        <p:blipFill rotWithShape="1">
          <a:blip r:embed="rId3"/>
          <a:srcRect b="26164"/>
          <a:stretch/>
        </p:blipFill>
        <p:spPr>
          <a:xfrm>
            <a:off x="2592925" y="2743465"/>
            <a:ext cx="8620125" cy="1828535"/>
          </a:xfrm>
          <a:prstGeom prst="rect">
            <a:avLst/>
          </a:prstGeom>
        </p:spPr>
      </p:pic>
      <p:sp>
        <p:nvSpPr>
          <p:cNvPr id="11" name="Rectangle 10"/>
          <p:cNvSpPr/>
          <p:nvPr/>
        </p:nvSpPr>
        <p:spPr>
          <a:xfrm>
            <a:off x="2716943" y="4084709"/>
            <a:ext cx="8196146" cy="267629"/>
          </a:xfrm>
          <a:prstGeom prst="rect">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92925" y="2139566"/>
            <a:ext cx="3041795" cy="369332"/>
          </a:xfrm>
          <a:prstGeom prst="rect">
            <a:avLst/>
          </a:prstGeom>
          <a:noFill/>
        </p:spPr>
        <p:txBody>
          <a:bodyPr wrap="none" rtlCol="0">
            <a:spAutoFit/>
          </a:bodyPr>
          <a:lstStyle/>
          <a:p>
            <a:r>
              <a:rPr lang="en-US" dirty="0" smtClean="0"/>
              <a:t>Evaluation on Flickr 8K dataset</a:t>
            </a:r>
            <a:endParaRPr lang="en-US" dirty="0"/>
          </a:p>
        </p:txBody>
      </p:sp>
    </p:spTree>
    <p:extLst>
      <p:ext uri="{BB962C8B-B14F-4D97-AF65-F5344CB8AC3E}">
        <p14:creationId xmlns:p14="http://schemas.microsoft.com/office/powerpoint/2010/main" val="1156780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Image-Sentence Embedding</a:t>
            </a:r>
          </a:p>
        </p:txBody>
      </p:sp>
      <p:sp>
        <p:nvSpPr>
          <p:cNvPr id="3" name="Content Placeholder 2"/>
          <p:cNvSpPr>
            <a:spLocks noGrp="1"/>
          </p:cNvSpPr>
          <p:nvPr>
            <p:ph idx="1"/>
          </p:nvPr>
        </p:nvSpPr>
        <p:spPr/>
        <p:txBody>
          <a:bodyPr/>
          <a:lstStyle/>
          <a:p>
            <a:r>
              <a:rPr lang="en-US" dirty="0" smtClean="0"/>
              <a:t>Define a common space</a:t>
            </a:r>
          </a:p>
          <a:p>
            <a:r>
              <a:rPr lang="en-US" dirty="0" smtClean="0"/>
              <a:t>Map the image to the common space</a:t>
            </a:r>
          </a:p>
          <a:p>
            <a:r>
              <a:rPr lang="en-US" dirty="0" smtClean="0"/>
              <a:t>Map the text to the common space</a:t>
            </a:r>
          </a:p>
          <a:p>
            <a:r>
              <a:rPr lang="en-US" dirty="0" smtClean="0"/>
              <a:t>Compare the similarity of image and text in the common space</a:t>
            </a:r>
          </a:p>
          <a:p>
            <a:endParaRPr lang="en-US" dirty="0" smtClean="0"/>
          </a:p>
          <a:p>
            <a:r>
              <a:rPr lang="en-US" dirty="0" smtClean="0"/>
              <a:t>Solve the image captioning problem by select sentence(s) from a pre-built sentence database to describe an image</a:t>
            </a:r>
          </a:p>
          <a:p>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19</a:t>
            </a:fld>
            <a:endParaRPr lang="en-US"/>
          </a:p>
        </p:txBody>
      </p:sp>
    </p:spTree>
    <p:extLst>
      <p:ext uri="{BB962C8B-B14F-4D97-AF65-F5344CB8AC3E}">
        <p14:creationId xmlns:p14="http://schemas.microsoft.com/office/powerpoint/2010/main" val="3344225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Captioning</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589212" y="2051298"/>
            <a:ext cx="7943541" cy="3859923"/>
          </a:xfrm>
          <a:prstGeom prst="rect">
            <a:avLst/>
          </a:prstGeom>
        </p:spPr>
      </p:pic>
      <p:sp>
        <p:nvSpPr>
          <p:cNvPr id="5" name="TextBox 4"/>
          <p:cNvSpPr txBox="1"/>
          <p:nvPr/>
        </p:nvSpPr>
        <p:spPr>
          <a:xfrm>
            <a:off x="3715912" y="6273225"/>
            <a:ext cx="8353424" cy="584775"/>
          </a:xfrm>
          <a:prstGeom prst="rect">
            <a:avLst/>
          </a:prstGeom>
          <a:noFill/>
        </p:spPr>
        <p:txBody>
          <a:bodyPr wrap="square" rtlCol="0">
            <a:spAutoFit/>
          </a:bodyPr>
          <a:lstStyle/>
          <a:p>
            <a:r>
              <a:rPr lang="en-US" sz="1600" dirty="0" err="1"/>
              <a:t>Kiros</a:t>
            </a:r>
            <a:r>
              <a:rPr lang="en-US" sz="1600" dirty="0"/>
              <a:t>, Ryan, </a:t>
            </a:r>
            <a:r>
              <a:rPr lang="en-US" sz="1600" dirty="0" err="1"/>
              <a:t>Ruslan</a:t>
            </a:r>
            <a:r>
              <a:rPr lang="en-US" sz="1600" dirty="0"/>
              <a:t> </a:t>
            </a:r>
            <a:r>
              <a:rPr lang="en-US" sz="1600" dirty="0" err="1"/>
              <a:t>Salakhutdinov</a:t>
            </a:r>
            <a:r>
              <a:rPr lang="en-US" sz="1600" dirty="0"/>
              <a:t>, and Richard S. </a:t>
            </a:r>
            <a:r>
              <a:rPr lang="en-US" sz="1600" dirty="0" err="1"/>
              <a:t>Zemel</a:t>
            </a:r>
            <a:r>
              <a:rPr lang="en-US" sz="1600" dirty="0"/>
              <a:t>. "Unifying visual-semantic </a:t>
            </a:r>
            <a:r>
              <a:rPr lang="en-US" sz="1600" dirty="0" err="1"/>
              <a:t>embeddings</a:t>
            </a:r>
            <a:r>
              <a:rPr lang="en-US" sz="1600" dirty="0"/>
              <a:t> with multimodal neural language models." </a:t>
            </a:r>
            <a:r>
              <a:rPr lang="en-US" sz="1600" i="1" dirty="0" err="1"/>
              <a:t>arXiv</a:t>
            </a:r>
            <a:r>
              <a:rPr lang="en-US" sz="1600" i="1" dirty="0"/>
              <a:t> preprint arXiv:1411.2539</a:t>
            </a:r>
            <a:r>
              <a:rPr lang="en-US" sz="1600" dirty="0"/>
              <a:t> (2014).</a:t>
            </a:r>
          </a:p>
        </p:txBody>
      </p:sp>
      <p:sp>
        <p:nvSpPr>
          <p:cNvPr id="6" name="Slide Number Placeholder 5"/>
          <p:cNvSpPr>
            <a:spLocks noGrp="1"/>
          </p:cNvSpPr>
          <p:nvPr>
            <p:ph type="sldNum" sz="quarter" idx="12"/>
          </p:nvPr>
        </p:nvSpPr>
        <p:spPr/>
        <p:txBody>
          <a:bodyPr/>
          <a:lstStyle/>
          <a:p>
            <a:fld id="{D247198E-D50D-44C6-91D2-1FE1FC5108DD}" type="slidenum">
              <a:rPr lang="en-US" smtClean="0"/>
              <a:t>2</a:t>
            </a:fld>
            <a:endParaRPr lang="en-US"/>
          </a:p>
        </p:txBody>
      </p:sp>
    </p:spTree>
    <p:extLst>
      <p:ext uri="{BB962C8B-B14F-4D97-AF65-F5344CB8AC3E}">
        <p14:creationId xmlns:p14="http://schemas.microsoft.com/office/powerpoint/2010/main" val="4007445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Image-Sentence Embedding</a:t>
            </a:r>
          </a:p>
        </p:txBody>
      </p:sp>
      <p:sp>
        <p:nvSpPr>
          <p:cNvPr id="3" name="Content Placeholder 2"/>
          <p:cNvSpPr>
            <a:spLocks noGrp="1"/>
          </p:cNvSpPr>
          <p:nvPr>
            <p:ph idx="1"/>
          </p:nvPr>
        </p:nvSpPr>
        <p:spPr/>
        <p:txBody>
          <a:bodyPr/>
          <a:lstStyle/>
          <a:p>
            <a:r>
              <a:rPr lang="en-US" dirty="0" smtClean="0"/>
              <a:t>The pipeline: </a:t>
            </a:r>
            <a:endParaRPr lang="en-US" dirty="0"/>
          </a:p>
        </p:txBody>
      </p:sp>
      <p:sp>
        <p:nvSpPr>
          <p:cNvPr id="4" name="Rectangle 3"/>
          <p:cNvSpPr/>
          <p:nvPr/>
        </p:nvSpPr>
        <p:spPr>
          <a:xfrm>
            <a:off x="2765502" y="2993441"/>
            <a:ext cx="2290509" cy="568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a:t>
            </a:r>
            <a:endParaRPr lang="en-US" dirty="0"/>
          </a:p>
        </p:txBody>
      </p:sp>
      <p:sp>
        <p:nvSpPr>
          <p:cNvPr id="5" name="Rectangle 4"/>
          <p:cNvSpPr/>
          <p:nvPr/>
        </p:nvSpPr>
        <p:spPr>
          <a:xfrm>
            <a:off x="2765502" y="4186621"/>
            <a:ext cx="2290509" cy="1083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a:t>
            </a:r>
          </a:p>
          <a:p>
            <a:pPr algn="ctr"/>
            <a:r>
              <a:rPr lang="en-US" dirty="0" smtClean="0"/>
              <a:t>(candidacy sentence dataset)</a:t>
            </a:r>
            <a:endParaRPr lang="en-US" dirty="0"/>
          </a:p>
        </p:txBody>
      </p:sp>
      <p:sp>
        <p:nvSpPr>
          <p:cNvPr id="6" name="Rectangle 5"/>
          <p:cNvSpPr/>
          <p:nvPr/>
        </p:nvSpPr>
        <p:spPr>
          <a:xfrm>
            <a:off x="5551176" y="2606205"/>
            <a:ext cx="1315843" cy="2877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Embedding</a:t>
            </a:r>
            <a:endParaRPr lang="en-US" dirty="0"/>
          </a:p>
        </p:txBody>
      </p:sp>
      <p:sp>
        <p:nvSpPr>
          <p:cNvPr id="7" name="Right Arrow 6"/>
          <p:cNvSpPr/>
          <p:nvPr/>
        </p:nvSpPr>
        <p:spPr>
          <a:xfrm>
            <a:off x="5056011" y="3245004"/>
            <a:ext cx="495165" cy="78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056011" y="4684049"/>
            <a:ext cx="495165" cy="88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867019" y="3245004"/>
            <a:ext cx="726962" cy="78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867019" y="4684049"/>
            <a:ext cx="726962" cy="88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93981" y="2606205"/>
            <a:ext cx="1315843" cy="2877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Similarity</a:t>
            </a:r>
            <a:endParaRPr lang="en-US" dirty="0"/>
          </a:p>
        </p:txBody>
      </p:sp>
      <p:sp>
        <p:nvSpPr>
          <p:cNvPr id="12" name="Right Arrow 11"/>
          <p:cNvSpPr/>
          <p:nvPr/>
        </p:nvSpPr>
        <p:spPr>
          <a:xfrm>
            <a:off x="8909824" y="3925229"/>
            <a:ext cx="735981" cy="1194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636786" y="3379686"/>
            <a:ext cx="1661532" cy="1210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Selected Sentence as Description of the Image</a:t>
            </a:r>
            <a:endParaRPr lang="en-US" dirty="0"/>
          </a:p>
        </p:txBody>
      </p:sp>
      <p:sp>
        <p:nvSpPr>
          <p:cNvPr id="14" name="Slide Number Placeholder 13"/>
          <p:cNvSpPr>
            <a:spLocks noGrp="1"/>
          </p:cNvSpPr>
          <p:nvPr>
            <p:ph type="sldNum" sz="quarter" idx="12"/>
          </p:nvPr>
        </p:nvSpPr>
        <p:spPr/>
        <p:txBody>
          <a:bodyPr/>
          <a:lstStyle/>
          <a:p>
            <a:fld id="{D247198E-D50D-44C6-91D2-1FE1FC5108DD}" type="slidenum">
              <a:rPr lang="en-US" smtClean="0"/>
              <a:t>20</a:t>
            </a:fld>
            <a:endParaRPr lang="en-US"/>
          </a:p>
        </p:txBody>
      </p:sp>
    </p:spTree>
    <p:extLst>
      <p:ext uri="{BB962C8B-B14F-4D97-AF65-F5344CB8AC3E}">
        <p14:creationId xmlns:p14="http://schemas.microsoft.com/office/powerpoint/2010/main" val="3662210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on Image-Sentence </a:t>
            </a:r>
            <a:r>
              <a:rPr lang="en-US" dirty="0"/>
              <a:t>Embedding</a:t>
            </a:r>
          </a:p>
        </p:txBody>
      </p:sp>
      <p:sp>
        <p:nvSpPr>
          <p:cNvPr id="3" name="Content Placeholder 2"/>
          <p:cNvSpPr>
            <a:spLocks noGrp="1"/>
          </p:cNvSpPr>
          <p:nvPr>
            <p:ph idx="1"/>
          </p:nvPr>
        </p:nvSpPr>
        <p:spPr/>
        <p:txBody>
          <a:bodyPr>
            <a:normAutofit lnSpcReduction="10000"/>
          </a:bodyPr>
          <a:lstStyle/>
          <a:p>
            <a:r>
              <a:rPr lang="en-US" dirty="0" smtClean="0"/>
              <a:t>The entire framework relies highly </a:t>
            </a:r>
            <a:r>
              <a:rPr lang="en-US" dirty="0"/>
              <a:t>on </a:t>
            </a:r>
            <a:r>
              <a:rPr lang="en-US" dirty="0" smtClean="0"/>
              <a:t>the image analysis model. </a:t>
            </a:r>
          </a:p>
          <a:p>
            <a:r>
              <a:rPr lang="en-US" dirty="0" smtClean="0"/>
              <a:t>Issues of the traditional object detection method:</a:t>
            </a:r>
          </a:p>
          <a:p>
            <a:pPr lvl="1"/>
            <a:r>
              <a:rPr lang="en-US" dirty="0" smtClean="0"/>
              <a:t>How to define the object ontology</a:t>
            </a:r>
          </a:p>
          <a:p>
            <a:pPr lvl="1"/>
            <a:r>
              <a:rPr lang="en-US" dirty="0" smtClean="0"/>
              <a:t>Unsatisfactory object detection accuracy</a:t>
            </a:r>
          </a:p>
          <a:p>
            <a:pPr lvl="1"/>
            <a:r>
              <a:rPr lang="en-US" dirty="0" smtClean="0"/>
              <a:t>Cross domain issue</a:t>
            </a:r>
          </a:p>
          <a:p>
            <a:r>
              <a:rPr lang="en-US" dirty="0" smtClean="0"/>
              <a:t>The success of neural network methods helped to solve some of issues in the traditional object detection methods, but the overall performance is still quite limited due to the simple text model</a:t>
            </a:r>
          </a:p>
          <a:p>
            <a:r>
              <a:rPr lang="en-US" dirty="0" smtClean="0"/>
              <a:t>Limitation of pre-generated sentence database</a:t>
            </a:r>
          </a:p>
          <a:p>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21</a:t>
            </a:fld>
            <a:endParaRPr lang="en-US"/>
          </a:p>
        </p:txBody>
      </p:sp>
    </p:spTree>
    <p:extLst>
      <p:ext uri="{BB962C8B-B14F-4D97-AF65-F5344CB8AC3E}">
        <p14:creationId xmlns:p14="http://schemas.microsoft.com/office/powerpoint/2010/main" val="3696441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Extension of </a:t>
            </a:r>
            <a:r>
              <a:rPr lang="en-US" dirty="0"/>
              <a:t>Image-Sentence Embedding</a:t>
            </a:r>
          </a:p>
        </p:txBody>
      </p:sp>
      <p:sp>
        <p:nvSpPr>
          <p:cNvPr id="3" name="Content Placeholder 2"/>
          <p:cNvSpPr>
            <a:spLocks noGrp="1"/>
          </p:cNvSpPr>
          <p:nvPr>
            <p:ph idx="1"/>
          </p:nvPr>
        </p:nvSpPr>
        <p:spPr/>
        <p:txBody>
          <a:bodyPr/>
          <a:lstStyle/>
          <a:p>
            <a:r>
              <a:rPr lang="en-US" dirty="0" smtClean="0"/>
              <a:t>Instead of using pre-trained visual model and text model, can we train the multimodal neural network to predict the visual-text similarity?</a:t>
            </a:r>
          </a:p>
          <a:p>
            <a:r>
              <a:rPr lang="en-US" dirty="0" smtClean="0"/>
              <a:t>BOW text model ignored sequence information in a sentence. If more advanced text model may help. </a:t>
            </a:r>
          </a:p>
          <a:p>
            <a:r>
              <a:rPr lang="en-US" dirty="0" smtClean="0"/>
              <a:t>A better reference dataset? </a:t>
            </a:r>
            <a:endParaRPr lang="en-US" dirty="0"/>
          </a:p>
          <a:p>
            <a:pPr lvl="1"/>
            <a:r>
              <a:rPr lang="en-US" dirty="0" smtClean="0"/>
              <a:t>Instead of having text information only, can we use visual &amp; text information together?</a:t>
            </a:r>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22</a:t>
            </a:fld>
            <a:endParaRPr lang="en-US"/>
          </a:p>
        </p:txBody>
      </p:sp>
    </p:spTree>
    <p:extLst>
      <p:ext uri="{BB962C8B-B14F-4D97-AF65-F5344CB8AC3E}">
        <p14:creationId xmlns:p14="http://schemas.microsoft.com/office/powerpoint/2010/main" val="694008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Caption </a:t>
            </a:r>
            <a:r>
              <a:rPr lang="en-US" dirty="0" smtClean="0"/>
              <a:t>Transferring</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589212" y="2133600"/>
            <a:ext cx="9053512" cy="2411488"/>
          </a:xfrm>
          <a:prstGeom prst="rect">
            <a:avLst/>
          </a:prstGeom>
        </p:spPr>
      </p:pic>
      <p:sp>
        <p:nvSpPr>
          <p:cNvPr id="5" name="TextBox 4"/>
          <p:cNvSpPr txBox="1"/>
          <p:nvPr/>
        </p:nvSpPr>
        <p:spPr>
          <a:xfrm>
            <a:off x="2992012" y="6273225"/>
            <a:ext cx="9077325" cy="584775"/>
          </a:xfrm>
          <a:prstGeom prst="rect">
            <a:avLst/>
          </a:prstGeom>
          <a:noFill/>
        </p:spPr>
        <p:txBody>
          <a:bodyPr wrap="square" rtlCol="0">
            <a:spAutoFit/>
          </a:bodyPr>
          <a:lstStyle/>
          <a:p>
            <a:r>
              <a:rPr lang="en-US" sz="1600" dirty="0"/>
              <a:t>Ordonez, Vicente, Girish Kulkarni, and Tamara L. Berg. "Im2text: Describing images using 1 million captioned photographs." In </a:t>
            </a:r>
            <a:r>
              <a:rPr lang="en-US" sz="1600" i="1" dirty="0"/>
              <a:t>Advances in Neural Information Processing Systems</a:t>
            </a:r>
            <a:r>
              <a:rPr lang="en-US" sz="1600" dirty="0"/>
              <a:t>, pp. 1143-1151. 2011.</a:t>
            </a:r>
          </a:p>
        </p:txBody>
      </p:sp>
      <p:sp>
        <p:nvSpPr>
          <p:cNvPr id="6" name="Slide Number Placeholder 5"/>
          <p:cNvSpPr>
            <a:spLocks noGrp="1"/>
          </p:cNvSpPr>
          <p:nvPr>
            <p:ph type="sldNum" sz="quarter" idx="12"/>
          </p:nvPr>
        </p:nvSpPr>
        <p:spPr/>
        <p:txBody>
          <a:bodyPr/>
          <a:lstStyle/>
          <a:p>
            <a:fld id="{D247198E-D50D-44C6-91D2-1FE1FC5108DD}" type="slidenum">
              <a:rPr lang="en-US" smtClean="0"/>
              <a:t>23</a:t>
            </a:fld>
            <a:endParaRPr lang="en-US"/>
          </a:p>
        </p:txBody>
      </p:sp>
    </p:spTree>
    <p:extLst>
      <p:ext uri="{BB962C8B-B14F-4D97-AF65-F5344CB8AC3E}">
        <p14:creationId xmlns:p14="http://schemas.microsoft.com/office/powerpoint/2010/main" val="1416665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Caption Transferring</a:t>
            </a:r>
          </a:p>
        </p:txBody>
      </p:sp>
      <p:sp>
        <p:nvSpPr>
          <p:cNvPr id="3" name="Content Placeholder 2"/>
          <p:cNvSpPr>
            <a:spLocks noGrp="1"/>
          </p:cNvSpPr>
          <p:nvPr>
            <p:ph idx="1"/>
          </p:nvPr>
        </p:nvSpPr>
        <p:spPr/>
        <p:txBody>
          <a:bodyPr/>
          <a:lstStyle/>
          <a:p>
            <a:r>
              <a:rPr lang="en-US" dirty="0"/>
              <a:t>Syntactic model based sentence generation</a:t>
            </a:r>
          </a:p>
        </p:txBody>
      </p:sp>
      <p:sp>
        <p:nvSpPr>
          <p:cNvPr id="4" name="TextBox 3"/>
          <p:cNvSpPr txBox="1"/>
          <p:nvPr/>
        </p:nvSpPr>
        <p:spPr>
          <a:xfrm>
            <a:off x="3606490" y="6355538"/>
            <a:ext cx="8585510" cy="584775"/>
          </a:xfrm>
          <a:prstGeom prst="rect">
            <a:avLst/>
          </a:prstGeom>
          <a:noFill/>
        </p:spPr>
        <p:txBody>
          <a:bodyPr wrap="square" rtlCol="0">
            <a:spAutoFit/>
          </a:bodyPr>
          <a:lstStyle/>
          <a:p>
            <a:r>
              <a:rPr lang="en-US" sz="1600" dirty="0" err="1"/>
              <a:t>Kuznetsova</a:t>
            </a:r>
            <a:r>
              <a:rPr lang="en-US" sz="1600" dirty="0"/>
              <a:t>, </a:t>
            </a:r>
            <a:r>
              <a:rPr lang="en-US" sz="1600" dirty="0" err="1"/>
              <a:t>Polina</a:t>
            </a:r>
            <a:r>
              <a:rPr lang="en-US" sz="1600" dirty="0"/>
              <a:t>, Vicente Ordonez, Tamara L. Berg, U. C. Hill, and </a:t>
            </a:r>
            <a:r>
              <a:rPr lang="en-US" sz="1600" dirty="0" err="1"/>
              <a:t>Yejin</a:t>
            </a:r>
            <a:r>
              <a:rPr lang="en-US" sz="1600" dirty="0"/>
              <a:t> Choi. "</a:t>
            </a:r>
            <a:r>
              <a:rPr lang="en-US" sz="1600" dirty="0" err="1"/>
              <a:t>Treetalk</a:t>
            </a:r>
            <a:r>
              <a:rPr lang="en-US" sz="1600" dirty="0"/>
              <a:t>: Composition and compression of trees for image descriptions</a:t>
            </a:r>
            <a:r>
              <a:rPr lang="en-US" sz="1600" dirty="0" smtClean="0"/>
              <a:t>.“</a:t>
            </a:r>
            <a:r>
              <a:rPr lang="en-US" sz="1600" i="1" dirty="0" smtClean="0"/>
              <a:t> TACL</a:t>
            </a:r>
            <a:r>
              <a:rPr lang="en-US" sz="1600" dirty="0" smtClean="0"/>
              <a:t> </a:t>
            </a:r>
            <a:r>
              <a:rPr lang="en-US" sz="1600" dirty="0"/>
              <a:t>(2014</a:t>
            </a:r>
            <a:r>
              <a:rPr lang="en-US" sz="1600" dirty="0" smtClean="0"/>
              <a:t>)</a:t>
            </a:r>
            <a:endParaRPr lang="en-US" sz="1600" dirty="0"/>
          </a:p>
        </p:txBody>
      </p:sp>
      <p:pic>
        <p:nvPicPr>
          <p:cNvPr id="5" name="Picture 4"/>
          <p:cNvPicPr>
            <a:picLocks noChangeAspect="1"/>
          </p:cNvPicPr>
          <p:nvPr/>
        </p:nvPicPr>
        <p:blipFill>
          <a:blip r:embed="rId3"/>
          <a:stretch>
            <a:fillRect/>
          </a:stretch>
        </p:blipFill>
        <p:spPr>
          <a:xfrm>
            <a:off x="2757487" y="2611698"/>
            <a:ext cx="8858250" cy="1924050"/>
          </a:xfrm>
          <a:prstGeom prst="rect">
            <a:avLst/>
          </a:prstGeom>
        </p:spPr>
      </p:pic>
      <p:pic>
        <p:nvPicPr>
          <p:cNvPr id="8" name="Picture 7"/>
          <p:cNvPicPr>
            <a:picLocks noChangeAspect="1"/>
          </p:cNvPicPr>
          <p:nvPr/>
        </p:nvPicPr>
        <p:blipFill>
          <a:blip r:embed="rId4"/>
          <a:stretch>
            <a:fillRect/>
          </a:stretch>
        </p:blipFill>
        <p:spPr>
          <a:xfrm>
            <a:off x="5069138" y="4416197"/>
            <a:ext cx="3955547" cy="1950227"/>
          </a:xfrm>
          <a:prstGeom prst="rect">
            <a:avLst/>
          </a:prstGeom>
        </p:spPr>
      </p:pic>
      <p:sp>
        <p:nvSpPr>
          <p:cNvPr id="6" name="Slide Number Placeholder 5"/>
          <p:cNvSpPr>
            <a:spLocks noGrp="1"/>
          </p:cNvSpPr>
          <p:nvPr>
            <p:ph type="sldNum" sz="quarter" idx="12"/>
          </p:nvPr>
        </p:nvSpPr>
        <p:spPr/>
        <p:txBody>
          <a:bodyPr/>
          <a:lstStyle/>
          <a:p>
            <a:fld id="{D247198E-D50D-44C6-91D2-1FE1FC5108DD}" type="slidenum">
              <a:rPr lang="en-US" smtClean="0"/>
              <a:t>24</a:t>
            </a:fld>
            <a:endParaRPr lang="en-US"/>
          </a:p>
        </p:txBody>
      </p:sp>
    </p:spTree>
    <p:extLst>
      <p:ext uri="{BB962C8B-B14F-4D97-AF65-F5344CB8AC3E}">
        <p14:creationId xmlns:p14="http://schemas.microsoft.com/office/powerpoint/2010/main" val="478891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Caption Transferring</a:t>
            </a:r>
          </a:p>
        </p:txBody>
      </p:sp>
      <p:sp>
        <p:nvSpPr>
          <p:cNvPr id="3" name="Content Placeholder 2"/>
          <p:cNvSpPr>
            <a:spLocks noGrp="1"/>
          </p:cNvSpPr>
          <p:nvPr>
            <p:ph idx="1"/>
          </p:nvPr>
        </p:nvSpPr>
        <p:spPr/>
        <p:txBody>
          <a:bodyPr>
            <a:normAutofit fontScale="92500"/>
          </a:bodyPr>
          <a:lstStyle/>
          <a:p>
            <a:r>
              <a:rPr lang="en-US" dirty="0" smtClean="0"/>
              <a:t>Build a large captioned image dataset</a:t>
            </a:r>
          </a:p>
          <a:p>
            <a:r>
              <a:rPr lang="en-US" dirty="0" smtClean="0"/>
              <a:t>Given a query image, find the visual similar image from the dataset. </a:t>
            </a:r>
          </a:p>
          <a:p>
            <a:r>
              <a:rPr lang="en-US" dirty="0" smtClean="0"/>
              <a:t>Transfer the captions of the selected images to the query image as its caption</a:t>
            </a:r>
          </a:p>
          <a:p>
            <a:endParaRPr lang="en-US" dirty="0" smtClean="0"/>
          </a:p>
          <a:p>
            <a:r>
              <a:rPr lang="en-US" dirty="0" smtClean="0"/>
              <a:t>Compare to “Image-Sentence Embedding” method, caption transferring method compare visual similarity instead of “visual-text” similarity. </a:t>
            </a:r>
          </a:p>
          <a:p>
            <a:r>
              <a:rPr lang="en-US" dirty="0" smtClean="0"/>
              <a:t>It’s easy to build the reference dataset by crawling web images and their captions.</a:t>
            </a:r>
          </a:p>
        </p:txBody>
      </p:sp>
      <p:sp>
        <p:nvSpPr>
          <p:cNvPr id="4" name="Slide Number Placeholder 3"/>
          <p:cNvSpPr>
            <a:spLocks noGrp="1"/>
          </p:cNvSpPr>
          <p:nvPr>
            <p:ph type="sldNum" sz="quarter" idx="12"/>
          </p:nvPr>
        </p:nvSpPr>
        <p:spPr/>
        <p:txBody>
          <a:bodyPr/>
          <a:lstStyle/>
          <a:p>
            <a:fld id="{D247198E-D50D-44C6-91D2-1FE1FC5108DD}" type="slidenum">
              <a:rPr lang="en-US" smtClean="0"/>
              <a:t>25</a:t>
            </a:fld>
            <a:endParaRPr lang="en-US"/>
          </a:p>
        </p:txBody>
      </p:sp>
    </p:spTree>
    <p:extLst>
      <p:ext uri="{BB962C8B-B14F-4D97-AF65-F5344CB8AC3E}">
        <p14:creationId xmlns:p14="http://schemas.microsoft.com/office/powerpoint/2010/main" val="2547116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Sentence </a:t>
            </a:r>
            <a:r>
              <a:rPr lang="en-US" dirty="0" smtClean="0"/>
              <a:t>Synthesis</a:t>
            </a:r>
            <a:endParaRPr lang="en-US" dirty="0"/>
          </a:p>
        </p:txBody>
      </p:sp>
      <p:sp>
        <p:nvSpPr>
          <p:cNvPr id="3" name="Content Placeholder 2"/>
          <p:cNvSpPr>
            <a:spLocks noGrp="1"/>
          </p:cNvSpPr>
          <p:nvPr>
            <p:ph idx="1"/>
          </p:nvPr>
        </p:nvSpPr>
        <p:spPr/>
        <p:txBody>
          <a:bodyPr/>
          <a:lstStyle/>
          <a:p>
            <a:r>
              <a:rPr lang="en-US" dirty="0" smtClean="0"/>
              <a:t>Template </a:t>
            </a:r>
            <a:r>
              <a:rPr lang="en-US" dirty="0"/>
              <a:t>based sentence </a:t>
            </a:r>
            <a:r>
              <a:rPr lang="en-US" dirty="0" smtClean="0"/>
              <a:t>generation</a:t>
            </a:r>
            <a:endParaRPr lang="en-US" dirty="0"/>
          </a:p>
          <a:p>
            <a:r>
              <a:rPr lang="en-US" dirty="0" smtClean="0"/>
              <a:t>Recurrent </a:t>
            </a:r>
            <a:r>
              <a:rPr lang="en-US" dirty="0"/>
              <a:t>neural network based language </a:t>
            </a:r>
            <a:r>
              <a:rPr lang="en-US" dirty="0" smtClean="0"/>
              <a:t>model</a:t>
            </a:r>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26</a:t>
            </a:fld>
            <a:endParaRPr lang="en-US"/>
          </a:p>
        </p:txBody>
      </p:sp>
    </p:spTree>
    <p:extLst>
      <p:ext uri="{BB962C8B-B14F-4D97-AF65-F5344CB8AC3E}">
        <p14:creationId xmlns:p14="http://schemas.microsoft.com/office/powerpoint/2010/main" val="3907265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a:t>
            </a:r>
            <a:r>
              <a:rPr lang="en-US" dirty="0" smtClean="0"/>
              <a:t>Synthesis</a:t>
            </a:r>
            <a:endParaRPr lang="en-US" dirty="0"/>
          </a:p>
        </p:txBody>
      </p:sp>
      <p:sp>
        <p:nvSpPr>
          <p:cNvPr id="3" name="Content Placeholder 2"/>
          <p:cNvSpPr>
            <a:spLocks noGrp="1"/>
          </p:cNvSpPr>
          <p:nvPr>
            <p:ph idx="1"/>
          </p:nvPr>
        </p:nvSpPr>
        <p:spPr/>
        <p:txBody>
          <a:bodyPr/>
          <a:lstStyle/>
          <a:p>
            <a:r>
              <a:rPr lang="en-US" dirty="0"/>
              <a:t>Template based sentence generation</a:t>
            </a:r>
          </a:p>
          <a:p>
            <a:endParaRPr lang="en-US" dirty="0"/>
          </a:p>
        </p:txBody>
      </p:sp>
      <p:pic>
        <p:nvPicPr>
          <p:cNvPr id="4" name="Picture 3"/>
          <p:cNvPicPr>
            <a:picLocks noChangeAspect="1"/>
          </p:cNvPicPr>
          <p:nvPr/>
        </p:nvPicPr>
        <p:blipFill>
          <a:blip r:embed="rId3"/>
          <a:stretch>
            <a:fillRect/>
          </a:stretch>
        </p:blipFill>
        <p:spPr>
          <a:xfrm>
            <a:off x="2686049" y="2762433"/>
            <a:ext cx="9086851" cy="3246934"/>
          </a:xfrm>
          <a:prstGeom prst="rect">
            <a:avLst/>
          </a:prstGeom>
        </p:spPr>
      </p:pic>
      <p:sp>
        <p:nvSpPr>
          <p:cNvPr id="5" name="TextBox 4"/>
          <p:cNvSpPr txBox="1"/>
          <p:nvPr/>
        </p:nvSpPr>
        <p:spPr>
          <a:xfrm>
            <a:off x="3470352" y="6343580"/>
            <a:ext cx="8721648" cy="584775"/>
          </a:xfrm>
          <a:prstGeom prst="rect">
            <a:avLst/>
          </a:prstGeom>
          <a:noFill/>
        </p:spPr>
        <p:txBody>
          <a:bodyPr wrap="square" rtlCol="0">
            <a:spAutoFit/>
          </a:bodyPr>
          <a:lstStyle/>
          <a:p>
            <a:r>
              <a:rPr lang="en-US" sz="1600" dirty="0"/>
              <a:t>Kulkarni, Girish, </a:t>
            </a:r>
            <a:r>
              <a:rPr lang="en-US" sz="1600" dirty="0" err="1"/>
              <a:t>Visruth</a:t>
            </a:r>
            <a:r>
              <a:rPr lang="en-US" sz="1600" dirty="0"/>
              <a:t> </a:t>
            </a:r>
            <a:r>
              <a:rPr lang="en-US" sz="1600" dirty="0" err="1"/>
              <a:t>Premraj</a:t>
            </a:r>
            <a:r>
              <a:rPr lang="en-US" sz="1600" dirty="0"/>
              <a:t>, </a:t>
            </a:r>
            <a:r>
              <a:rPr lang="en-US" sz="1600" dirty="0" err="1"/>
              <a:t>Sagnik</a:t>
            </a:r>
            <a:r>
              <a:rPr lang="en-US" sz="1600" dirty="0"/>
              <a:t> </a:t>
            </a:r>
            <a:r>
              <a:rPr lang="en-US" sz="1600" dirty="0" err="1"/>
              <a:t>Dhar</a:t>
            </a:r>
            <a:r>
              <a:rPr lang="en-US" sz="1600" dirty="0"/>
              <a:t>, </a:t>
            </a:r>
            <a:r>
              <a:rPr lang="en-US" sz="1600" dirty="0" err="1"/>
              <a:t>Siming</a:t>
            </a:r>
            <a:r>
              <a:rPr lang="en-US" sz="1600" dirty="0"/>
              <a:t> Li, </a:t>
            </a:r>
            <a:r>
              <a:rPr lang="en-US" sz="1600" dirty="0" err="1"/>
              <a:t>Yejin</a:t>
            </a:r>
            <a:r>
              <a:rPr lang="en-US" sz="1600" dirty="0"/>
              <a:t> Choi, Alexander C. Berg, and Tamara L. Berg. "Baby talk: Understanding and generating simple image descriptions." </a:t>
            </a:r>
            <a:r>
              <a:rPr lang="en-US" sz="1600" i="1" dirty="0" smtClean="0"/>
              <a:t>CVPR 2011</a:t>
            </a:r>
            <a:endParaRPr lang="en-US" sz="1600" dirty="0"/>
          </a:p>
        </p:txBody>
      </p:sp>
      <p:sp>
        <p:nvSpPr>
          <p:cNvPr id="6" name="Slide Number Placeholder 5"/>
          <p:cNvSpPr>
            <a:spLocks noGrp="1"/>
          </p:cNvSpPr>
          <p:nvPr>
            <p:ph type="sldNum" sz="quarter" idx="12"/>
          </p:nvPr>
        </p:nvSpPr>
        <p:spPr/>
        <p:txBody>
          <a:bodyPr/>
          <a:lstStyle/>
          <a:p>
            <a:fld id="{D247198E-D50D-44C6-91D2-1FE1FC5108DD}" type="slidenum">
              <a:rPr lang="en-US" smtClean="0"/>
              <a:t>27</a:t>
            </a:fld>
            <a:endParaRPr lang="en-US"/>
          </a:p>
        </p:txBody>
      </p:sp>
    </p:spTree>
    <p:extLst>
      <p:ext uri="{BB962C8B-B14F-4D97-AF65-F5344CB8AC3E}">
        <p14:creationId xmlns:p14="http://schemas.microsoft.com/office/powerpoint/2010/main" val="1716691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Random Field</a:t>
            </a:r>
            <a:endParaRPr lang="en-US" dirty="0"/>
          </a:p>
        </p:txBody>
      </p:sp>
      <p:sp>
        <p:nvSpPr>
          <p:cNvPr id="3" name="Content Placeholder 2"/>
          <p:cNvSpPr>
            <a:spLocks noGrp="1"/>
          </p:cNvSpPr>
          <p:nvPr>
            <p:ph idx="1"/>
          </p:nvPr>
        </p:nvSpPr>
        <p:spPr/>
        <p:txBody>
          <a:bodyPr/>
          <a:lstStyle/>
          <a:p>
            <a:r>
              <a:rPr lang="en-US" dirty="0" smtClean="0"/>
              <a:t>Minimize an energy function over labels (L) of an image (I), text prior (T). </a:t>
            </a:r>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28</a:t>
            </a:fld>
            <a:endParaRPr lang="en-US"/>
          </a:p>
        </p:txBody>
      </p:sp>
      <p:pic>
        <p:nvPicPr>
          <p:cNvPr id="5" name="Picture 4"/>
          <p:cNvPicPr>
            <a:picLocks noChangeAspect="1"/>
          </p:cNvPicPr>
          <p:nvPr/>
        </p:nvPicPr>
        <p:blipFill>
          <a:blip r:embed="rId3"/>
          <a:stretch>
            <a:fillRect/>
          </a:stretch>
        </p:blipFill>
        <p:spPr>
          <a:xfrm>
            <a:off x="2990850" y="2909887"/>
            <a:ext cx="6210300" cy="1038225"/>
          </a:xfrm>
          <a:prstGeom prst="rect">
            <a:avLst/>
          </a:prstGeom>
        </p:spPr>
      </p:pic>
      <p:pic>
        <p:nvPicPr>
          <p:cNvPr id="6" name="Picture 5"/>
          <p:cNvPicPr>
            <a:picLocks noChangeAspect="1"/>
          </p:cNvPicPr>
          <p:nvPr/>
        </p:nvPicPr>
        <p:blipFill>
          <a:blip r:embed="rId4"/>
          <a:stretch>
            <a:fillRect/>
          </a:stretch>
        </p:blipFill>
        <p:spPr>
          <a:xfrm>
            <a:off x="2990850" y="3948112"/>
            <a:ext cx="6210300" cy="904875"/>
          </a:xfrm>
          <a:prstGeom prst="rect">
            <a:avLst/>
          </a:prstGeom>
        </p:spPr>
      </p:pic>
      <p:pic>
        <p:nvPicPr>
          <p:cNvPr id="7" name="Picture 6"/>
          <p:cNvPicPr>
            <a:picLocks noChangeAspect="1"/>
          </p:cNvPicPr>
          <p:nvPr/>
        </p:nvPicPr>
        <p:blipFill>
          <a:blip r:embed="rId5"/>
          <a:stretch>
            <a:fillRect/>
          </a:stretch>
        </p:blipFill>
        <p:spPr>
          <a:xfrm>
            <a:off x="2990850" y="4852987"/>
            <a:ext cx="6124575" cy="838200"/>
          </a:xfrm>
          <a:prstGeom prst="rect">
            <a:avLst/>
          </a:prstGeom>
        </p:spPr>
      </p:pic>
    </p:spTree>
    <p:extLst>
      <p:ext uri="{BB962C8B-B14F-4D97-AF65-F5344CB8AC3E}">
        <p14:creationId xmlns:p14="http://schemas.microsoft.com/office/powerpoint/2010/main" val="1119779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Synthesis</a:t>
            </a:r>
          </a:p>
        </p:txBody>
      </p:sp>
      <p:sp>
        <p:nvSpPr>
          <p:cNvPr id="3" name="Content Placeholder 2"/>
          <p:cNvSpPr>
            <a:spLocks noGrp="1"/>
          </p:cNvSpPr>
          <p:nvPr>
            <p:ph idx="1"/>
          </p:nvPr>
        </p:nvSpPr>
        <p:spPr/>
        <p:txBody>
          <a:bodyPr>
            <a:normAutofit/>
          </a:bodyPr>
          <a:lstStyle/>
          <a:p>
            <a:r>
              <a:rPr lang="en-US" dirty="0" smtClean="0"/>
              <a:t>Image is labeled as:</a:t>
            </a:r>
          </a:p>
          <a:p>
            <a:pPr marL="457200" lvl="1" indent="0">
              <a:buNone/>
            </a:pPr>
            <a:r>
              <a:rPr lang="en-US" dirty="0" smtClean="0"/>
              <a:t>&lt;attribute, object/stuff&gt; preposition &lt;attribute, object/stuff&gt;</a:t>
            </a:r>
          </a:p>
          <a:p>
            <a:r>
              <a:rPr lang="en-US" dirty="0" smtClean="0"/>
              <a:t>&lt;attribute, object/stuff&gt; is extended to phrase </a:t>
            </a:r>
          </a:p>
          <a:p>
            <a:r>
              <a:rPr lang="en-US" dirty="0" smtClean="0"/>
              <a:t>Template is used to generate descriptive language, e.g.</a:t>
            </a:r>
          </a:p>
          <a:p>
            <a:pPr lvl="1"/>
            <a:r>
              <a:rPr lang="en-US" dirty="0" smtClean="0"/>
              <a:t>This is a photograph of [&lt;</a:t>
            </a:r>
            <a:r>
              <a:rPr lang="en-US" dirty="0" err="1" smtClean="0"/>
              <a:t>attribute,object</a:t>
            </a:r>
            <a:r>
              <a:rPr lang="en-US" dirty="0" smtClean="0"/>
              <a:t>/stuff&gt; phrase]</a:t>
            </a:r>
          </a:p>
          <a:p>
            <a:pPr lvl="1"/>
            <a:r>
              <a:rPr lang="en-US" dirty="0" smtClean="0"/>
              <a:t>Here we </a:t>
            </a:r>
            <a:r>
              <a:rPr lang="en-US" dirty="0"/>
              <a:t>see </a:t>
            </a:r>
            <a:r>
              <a:rPr lang="en-US" dirty="0" smtClean="0"/>
              <a:t>[&lt;</a:t>
            </a:r>
            <a:r>
              <a:rPr lang="en-US" dirty="0" err="1" smtClean="0"/>
              <a:t>attribute,object</a:t>
            </a:r>
            <a:r>
              <a:rPr lang="en-US" dirty="0" smtClean="0"/>
              <a:t>/stuff1&gt; phrase], [&lt;</a:t>
            </a:r>
            <a:r>
              <a:rPr lang="en-US" dirty="0" err="1" smtClean="0"/>
              <a:t>attribute,object</a:t>
            </a:r>
            <a:r>
              <a:rPr lang="en-US" dirty="0" smtClean="0"/>
              <a:t>/stuff2&gt; phrase], and [&lt;</a:t>
            </a:r>
            <a:r>
              <a:rPr lang="en-US" dirty="0" err="1" smtClean="0"/>
              <a:t>attribute,object</a:t>
            </a:r>
            <a:r>
              <a:rPr lang="en-US" dirty="0" smtClean="0"/>
              <a:t>/stuff3&gt; phrase]. [&lt;</a:t>
            </a:r>
            <a:r>
              <a:rPr lang="en-US" dirty="0" err="1" smtClean="0"/>
              <a:t>attribute,object</a:t>
            </a:r>
            <a:r>
              <a:rPr lang="en-US" dirty="0" smtClean="0"/>
              <a:t>/stuff1&gt; phrase] is [preposition] [&lt;</a:t>
            </a:r>
            <a:r>
              <a:rPr lang="en-US" dirty="0" err="1" smtClean="0"/>
              <a:t>attribute,object</a:t>
            </a:r>
            <a:r>
              <a:rPr lang="en-US" dirty="0" smtClean="0"/>
              <a:t>/stuff2&gt; phrase]. ……</a:t>
            </a:r>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29</a:t>
            </a:fld>
            <a:endParaRPr lang="en-US"/>
          </a:p>
        </p:txBody>
      </p:sp>
      <p:pic>
        <p:nvPicPr>
          <p:cNvPr id="5" name="Picture 4"/>
          <p:cNvPicPr>
            <a:picLocks noChangeAspect="1"/>
          </p:cNvPicPr>
          <p:nvPr/>
        </p:nvPicPr>
        <p:blipFill>
          <a:blip r:embed="rId3"/>
          <a:stretch>
            <a:fillRect/>
          </a:stretch>
        </p:blipFill>
        <p:spPr>
          <a:xfrm>
            <a:off x="3812943" y="5521948"/>
            <a:ext cx="1784970" cy="1235748"/>
          </a:xfrm>
          <a:prstGeom prst="rect">
            <a:avLst/>
          </a:prstGeom>
        </p:spPr>
      </p:pic>
      <p:sp>
        <p:nvSpPr>
          <p:cNvPr id="6" name="TextBox 5"/>
          <p:cNvSpPr txBox="1"/>
          <p:nvPr/>
        </p:nvSpPr>
        <p:spPr>
          <a:xfrm>
            <a:off x="5943600" y="6055112"/>
            <a:ext cx="3859326" cy="369332"/>
          </a:xfrm>
          <a:prstGeom prst="rect">
            <a:avLst/>
          </a:prstGeom>
          <a:noFill/>
        </p:spPr>
        <p:txBody>
          <a:bodyPr wrap="none" rtlCol="0">
            <a:spAutoFit/>
          </a:bodyPr>
          <a:lstStyle/>
          <a:p>
            <a:r>
              <a:rPr lang="en-US" dirty="0" smtClean="0"/>
              <a:t>This is a photograph of one furry sheep</a:t>
            </a:r>
            <a:endParaRPr lang="en-US" dirty="0"/>
          </a:p>
        </p:txBody>
      </p:sp>
    </p:spTree>
    <p:extLst>
      <p:ext uri="{BB962C8B-B14F-4D97-AF65-F5344CB8AC3E}">
        <p14:creationId xmlns:p14="http://schemas.microsoft.com/office/powerpoint/2010/main" val="3358827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a:t>
            </a:r>
            <a:r>
              <a:rPr lang="en-US" dirty="0" smtClean="0"/>
              <a:t>Formulation</a:t>
            </a:r>
            <a:endParaRPr lang="en-US" dirty="0"/>
          </a:p>
        </p:txBody>
      </p:sp>
      <p:sp>
        <p:nvSpPr>
          <p:cNvPr id="3" name="Content Placeholder 2"/>
          <p:cNvSpPr>
            <a:spLocks noGrp="1"/>
          </p:cNvSpPr>
          <p:nvPr>
            <p:ph idx="1"/>
          </p:nvPr>
        </p:nvSpPr>
        <p:spPr/>
        <p:txBody>
          <a:bodyPr>
            <a:normAutofit/>
          </a:bodyPr>
          <a:lstStyle/>
          <a:p>
            <a:r>
              <a:rPr lang="en-US" sz="2800" dirty="0" smtClean="0"/>
              <a:t>Find or generate text description for a given image</a:t>
            </a:r>
          </a:p>
          <a:p>
            <a:pPr lvl="1"/>
            <a:r>
              <a:rPr lang="en-US" sz="2600" dirty="0" smtClean="0"/>
              <a:t>Find sentence(s) from a sentence database to describe the given image</a:t>
            </a:r>
          </a:p>
          <a:p>
            <a:pPr lvl="1"/>
            <a:r>
              <a:rPr lang="en-US" sz="2600" dirty="0" smtClean="0"/>
              <a:t>Generate sentence(s) based on the content of the given image</a:t>
            </a:r>
          </a:p>
          <a:p>
            <a:pPr lvl="1"/>
            <a:endParaRPr lang="en-US" sz="2800" dirty="0"/>
          </a:p>
        </p:txBody>
      </p:sp>
      <p:sp>
        <p:nvSpPr>
          <p:cNvPr id="4" name="Slide Number Placeholder 3"/>
          <p:cNvSpPr>
            <a:spLocks noGrp="1"/>
          </p:cNvSpPr>
          <p:nvPr>
            <p:ph type="sldNum" sz="quarter" idx="12"/>
          </p:nvPr>
        </p:nvSpPr>
        <p:spPr/>
        <p:txBody>
          <a:bodyPr/>
          <a:lstStyle/>
          <a:p>
            <a:fld id="{D247198E-D50D-44C6-91D2-1FE1FC5108DD}" type="slidenum">
              <a:rPr lang="en-US" smtClean="0"/>
              <a:t>3</a:t>
            </a:fld>
            <a:endParaRPr lang="en-US"/>
          </a:p>
        </p:txBody>
      </p:sp>
    </p:spTree>
    <p:extLst>
      <p:ext uri="{BB962C8B-B14F-4D97-AF65-F5344CB8AC3E}">
        <p14:creationId xmlns:p14="http://schemas.microsoft.com/office/powerpoint/2010/main" val="669316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Synthesis</a:t>
            </a:r>
          </a:p>
        </p:txBody>
      </p:sp>
      <p:sp>
        <p:nvSpPr>
          <p:cNvPr id="3" name="Content Placeholder 2"/>
          <p:cNvSpPr>
            <a:spLocks noGrp="1"/>
          </p:cNvSpPr>
          <p:nvPr>
            <p:ph idx="1"/>
          </p:nvPr>
        </p:nvSpPr>
        <p:spPr/>
        <p:txBody>
          <a:bodyPr/>
          <a:lstStyle/>
          <a:p>
            <a:r>
              <a:rPr lang="en-US" dirty="0" smtClean="0"/>
              <a:t>This approach still suffers from the object detection error</a:t>
            </a:r>
            <a:endParaRPr lang="en-US" dirty="0"/>
          </a:p>
        </p:txBody>
      </p:sp>
      <p:pic>
        <p:nvPicPr>
          <p:cNvPr id="4" name="Picture 3"/>
          <p:cNvPicPr>
            <a:picLocks noChangeAspect="1"/>
          </p:cNvPicPr>
          <p:nvPr/>
        </p:nvPicPr>
        <p:blipFill>
          <a:blip r:embed="rId2"/>
          <a:stretch>
            <a:fillRect/>
          </a:stretch>
        </p:blipFill>
        <p:spPr>
          <a:xfrm>
            <a:off x="2398712" y="2638424"/>
            <a:ext cx="2038350" cy="2495550"/>
          </a:xfrm>
          <a:prstGeom prst="rect">
            <a:avLst/>
          </a:prstGeom>
        </p:spPr>
      </p:pic>
      <p:pic>
        <p:nvPicPr>
          <p:cNvPr id="5" name="Picture 4"/>
          <p:cNvPicPr>
            <a:picLocks noChangeAspect="1"/>
          </p:cNvPicPr>
          <p:nvPr/>
        </p:nvPicPr>
        <p:blipFill>
          <a:blip r:embed="rId3"/>
          <a:stretch>
            <a:fillRect/>
          </a:stretch>
        </p:blipFill>
        <p:spPr>
          <a:xfrm>
            <a:off x="4409454" y="2709861"/>
            <a:ext cx="2419350" cy="2352675"/>
          </a:xfrm>
          <a:prstGeom prst="rect">
            <a:avLst/>
          </a:prstGeom>
        </p:spPr>
      </p:pic>
      <p:pic>
        <p:nvPicPr>
          <p:cNvPr id="6" name="Picture 5"/>
          <p:cNvPicPr>
            <a:picLocks noChangeAspect="1"/>
          </p:cNvPicPr>
          <p:nvPr/>
        </p:nvPicPr>
        <p:blipFill>
          <a:blip r:embed="rId4"/>
          <a:stretch>
            <a:fillRect/>
          </a:stretch>
        </p:blipFill>
        <p:spPr>
          <a:xfrm>
            <a:off x="6928333" y="2794367"/>
            <a:ext cx="2743200" cy="2638425"/>
          </a:xfrm>
          <a:prstGeom prst="rect">
            <a:avLst/>
          </a:prstGeom>
        </p:spPr>
      </p:pic>
      <p:pic>
        <p:nvPicPr>
          <p:cNvPr id="7" name="Picture 6"/>
          <p:cNvPicPr>
            <a:picLocks noChangeAspect="1"/>
          </p:cNvPicPr>
          <p:nvPr/>
        </p:nvPicPr>
        <p:blipFill>
          <a:blip r:embed="rId5"/>
          <a:stretch>
            <a:fillRect/>
          </a:stretch>
        </p:blipFill>
        <p:spPr>
          <a:xfrm>
            <a:off x="9671533" y="2837229"/>
            <a:ext cx="2590800" cy="2552700"/>
          </a:xfrm>
          <a:prstGeom prst="rect">
            <a:avLst/>
          </a:prstGeom>
        </p:spPr>
      </p:pic>
      <p:sp>
        <p:nvSpPr>
          <p:cNvPr id="8" name="Slide Number Placeholder 7"/>
          <p:cNvSpPr>
            <a:spLocks noGrp="1"/>
          </p:cNvSpPr>
          <p:nvPr>
            <p:ph type="sldNum" sz="quarter" idx="12"/>
          </p:nvPr>
        </p:nvSpPr>
        <p:spPr/>
        <p:txBody>
          <a:bodyPr/>
          <a:lstStyle/>
          <a:p>
            <a:fld id="{D247198E-D50D-44C6-91D2-1FE1FC5108DD}" type="slidenum">
              <a:rPr lang="en-US" smtClean="0"/>
              <a:t>30</a:t>
            </a:fld>
            <a:endParaRPr lang="en-US"/>
          </a:p>
        </p:txBody>
      </p:sp>
    </p:spTree>
    <p:extLst>
      <p:ext uri="{BB962C8B-B14F-4D97-AF65-F5344CB8AC3E}">
        <p14:creationId xmlns:p14="http://schemas.microsoft.com/office/powerpoint/2010/main" val="2857539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a:t>
            </a:r>
            <a:r>
              <a:rPr lang="en-US" dirty="0" smtClean="0"/>
              <a:t>Synthesis</a:t>
            </a:r>
            <a:endParaRPr lang="en-US" dirty="0"/>
          </a:p>
        </p:txBody>
      </p:sp>
      <p:sp>
        <p:nvSpPr>
          <p:cNvPr id="3" name="Content Placeholder 2"/>
          <p:cNvSpPr>
            <a:spLocks noGrp="1"/>
          </p:cNvSpPr>
          <p:nvPr>
            <p:ph idx="1"/>
          </p:nvPr>
        </p:nvSpPr>
        <p:spPr/>
        <p:txBody>
          <a:bodyPr/>
          <a:lstStyle/>
          <a:p>
            <a:r>
              <a:rPr lang="en-US" dirty="0" smtClean="0"/>
              <a:t>Image caption generation by multimodal recurrent </a:t>
            </a:r>
            <a:r>
              <a:rPr lang="en-US" dirty="0"/>
              <a:t>neural </a:t>
            </a:r>
            <a:r>
              <a:rPr lang="en-US" dirty="0" smtClean="0"/>
              <a:t>network</a:t>
            </a:r>
            <a:endParaRPr lang="en-US" dirty="0"/>
          </a:p>
          <a:p>
            <a:endParaRPr lang="en-US" dirty="0"/>
          </a:p>
        </p:txBody>
      </p:sp>
      <p:sp>
        <p:nvSpPr>
          <p:cNvPr id="5" name="TextBox 4"/>
          <p:cNvSpPr txBox="1"/>
          <p:nvPr/>
        </p:nvSpPr>
        <p:spPr>
          <a:xfrm>
            <a:off x="5056382" y="6274369"/>
            <a:ext cx="6986936" cy="584775"/>
          </a:xfrm>
          <a:prstGeom prst="rect">
            <a:avLst/>
          </a:prstGeom>
          <a:noFill/>
        </p:spPr>
        <p:txBody>
          <a:bodyPr wrap="square" rtlCol="0">
            <a:spAutoFit/>
          </a:bodyPr>
          <a:lstStyle/>
          <a:p>
            <a:r>
              <a:rPr lang="en-US" sz="1600" dirty="0"/>
              <a:t>Mao, </a:t>
            </a:r>
            <a:r>
              <a:rPr lang="en-US" sz="1600" dirty="0" err="1"/>
              <a:t>Junhua</a:t>
            </a:r>
            <a:r>
              <a:rPr lang="en-US" sz="1600" dirty="0"/>
              <a:t>, Wei Xu, Yi Yang, Jiang Wang, and Alan L. </a:t>
            </a:r>
            <a:r>
              <a:rPr lang="en-US" sz="1600" dirty="0" err="1"/>
              <a:t>Yuille</a:t>
            </a:r>
            <a:r>
              <a:rPr lang="en-US" sz="1600" dirty="0"/>
              <a:t>. "Explain images with multimodal recurrent neural networks." </a:t>
            </a:r>
            <a:r>
              <a:rPr lang="en-US" sz="1600" i="1" dirty="0" err="1"/>
              <a:t>arXiv</a:t>
            </a:r>
            <a:r>
              <a:rPr lang="en-US" sz="1600" i="1" dirty="0"/>
              <a:t> preprint arXiv:1410.1090</a:t>
            </a:r>
            <a:r>
              <a:rPr lang="en-US" sz="1600" dirty="0"/>
              <a:t> (2014).</a:t>
            </a:r>
          </a:p>
        </p:txBody>
      </p:sp>
      <p:pic>
        <p:nvPicPr>
          <p:cNvPr id="7" name="Picture 6"/>
          <p:cNvPicPr>
            <a:picLocks noChangeAspect="1"/>
          </p:cNvPicPr>
          <p:nvPr/>
        </p:nvPicPr>
        <p:blipFill>
          <a:blip r:embed="rId3"/>
          <a:stretch>
            <a:fillRect/>
          </a:stretch>
        </p:blipFill>
        <p:spPr>
          <a:xfrm>
            <a:off x="2965953" y="2789135"/>
            <a:ext cx="8161917" cy="3122087"/>
          </a:xfrm>
          <a:prstGeom prst="rect">
            <a:avLst/>
          </a:prstGeom>
        </p:spPr>
      </p:pic>
      <p:sp>
        <p:nvSpPr>
          <p:cNvPr id="4" name="Slide Number Placeholder 3"/>
          <p:cNvSpPr>
            <a:spLocks noGrp="1"/>
          </p:cNvSpPr>
          <p:nvPr>
            <p:ph type="sldNum" sz="quarter" idx="12"/>
          </p:nvPr>
        </p:nvSpPr>
        <p:spPr/>
        <p:txBody>
          <a:bodyPr/>
          <a:lstStyle/>
          <a:p>
            <a:fld id="{D247198E-D50D-44C6-91D2-1FE1FC5108DD}" type="slidenum">
              <a:rPr lang="en-US" smtClean="0"/>
              <a:t>31</a:t>
            </a:fld>
            <a:endParaRPr lang="en-US"/>
          </a:p>
        </p:txBody>
      </p:sp>
    </p:spTree>
    <p:extLst>
      <p:ext uri="{BB962C8B-B14F-4D97-AF65-F5344CB8AC3E}">
        <p14:creationId xmlns:p14="http://schemas.microsoft.com/office/powerpoint/2010/main" val="313743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Recurrent </a:t>
            </a:r>
            <a:r>
              <a:rPr lang="en-US" dirty="0"/>
              <a:t>N</a:t>
            </a:r>
            <a:r>
              <a:rPr lang="en-US" dirty="0" smtClean="0"/>
              <a:t>eural Network based Language Model (Text only)</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7124088" y="2202575"/>
                <a:ext cx="3052759" cy="589649"/>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𝑠</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𝑈𝑤</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𝑊𝑠</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m:t>
                              </m:r>
                            </m:e>
                          </m:d>
                        </m:e>
                      </m:d>
                    </m:oMath>
                  </m:oMathPara>
                </a14:m>
                <a:endParaRPr lang="en-US" b="0" dirty="0" smtClean="0"/>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𝑉𝑠</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7124088" y="2202575"/>
                <a:ext cx="3052759" cy="589649"/>
              </a:xfrm>
              <a:prstGeom prst="rect">
                <a:avLst/>
              </a:prstGeom>
              <a:blipFill rotWithShape="0">
                <a:blip r:embed="rId3"/>
                <a:stretch>
                  <a:fillRect l="-2800" b="-154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046912" y="2796987"/>
                <a:ext cx="4060471" cy="956096"/>
              </a:xfrm>
              <a:prstGeom prst="rect">
                <a:avLst/>
              </a:prstGeom>
              <a:noFill/>
            </p:spPr>
            <p:txBody>
              <a:bodyPr wrap="none" rtlCol="0">
                <a:spAutoFit/>
              </a:bodyPr>
              <a:lstStyle/>
              <a:p>
                <a:r>
                  <a:rPr lang="en-US" dirty="0" smtClean="0"/>
                  <a:t>f(z) is sigmoid function,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𝑧</m:t>
                            </m:r>
                          </m:sup>
                        </m:sSup>
                      </m:den>
                    </m:f>
                  </m:oMath>
                </a14:m>
                <a:endParaRPr lang="en-US" dirty="0" smtClean="0"/>
              </a:p>
              <a:p>
                <a:r>
                  <a:rPr lang="en-US" dirty="0" smtClean="0"/>
                  <a:t>g(z) is </a:t>
                </a:r>
                <a:r>
                  <a:rPr lang="en-US" dirty="0" err="1" smtClean="0"/>
                  <a:t>softmax</a:t>
                </a:r>
                <a:r>
                  <a:rPr lang="en-US" dirty="0" smtClean="0"/>
                  <a:t> functions,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𝑚</m:t>
                            </m:r>
                          </m:sub>
                        </m:sSub>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𝑚</m:t>
                                </m:r>
                              </m:sub>
                            </m:sSub>
                          </m:sup>
                        </m:sSup>
                      </m:num>
                      <m:den>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𝑘</m:t>
                            </m:r>
                          </m:sub>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𝑘</m:t>
                                    </m:r>
                                  </m:sub>
                                </m:sSub>
                              </m:sup>
                            </m:sSup>
                          </m:e>
                        </m:nary>
                      </m:den>
                    </m:f>
                  </m:oMath>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046912" y="2796987"/>
                <a:ext cx="4060471" cy="956096"/>
              </a:xfrm>
              <a:prstGeom prst="rect">
                <a:avLst/>
              </a:prstGeom>
              <a:blipFill rotWithShape="0">
                <a:blip r:embed="rId4"/>
                <a:stretch>
                  <a:fillRect l="-1351" r="-3003" b="-50318"/>
                </a:stretch>
              </a:blipFill>
            </p:spPr>
            <p:txBody>
              <a:bodyPr/>
              <a:lstStyle/>
              <a:p>
                <a:r>
                  <a:rPr lang="en-US">
                    <a:noFill/>
                  </a:rPr>
                  <a:t> </a:t>
                </a:r>
              </a:p>
            </p:txBody>
          </p:sp>
        </mc:Fallback>
      </mc:AlternateContent>
      <p:sp>
        <p:nvSpPr>
          <p:cNvPr id="7" name="TextBox 6"/>
          <p:cNvSpPr txBox="1"/>
          <p:nvPr/>
        </p:nvSpPr>
        <p:spPr>
          <a:xfrm>
            <a:off x="7046912" y="3653079"/>
            <a:ext cx="3075073" cy="369332"/>
          </a:xfrm>
          <a:prstGeom prst="rect">
            <a:avLst/>
          </a:prstGeom>
          <a:noFill/>
        </p:spPr>
        <p:txBody>
          <a:bodyPr wrap="none" rtlCol="0">
            <a:spAutoFit/>
          </a:bodyPr>
          <a:lstStyle/>
          <a:p>
            <a:r>
              <a:rPr lang="en-US" dirty="0" smtClean="0"/>
              <a:t>U, W, V is trainable parameters</a:t>
            </a:r>
            <a:endParaRPr lang="en-US" dirty="0"/>
          </a:p>
        </p:txBody>
      </p:sp>
      <p:pic>
        <p:nvPicPr>
          <p:cNvPr id="8" name="Content Placeholder 7"/>
          <p:cNvPicPr>
            <a:picLocks noGrp="1" noChangeAspect="1"/>
          </p:cNvPicPr>
          <p:nvPr>
            <p:ph idx="1"/>
          </p:nvPr>
        </p:nvPicPr>
        <p:blipFill>
          <a:blip r:embed="rId5"/>
          <a:stretch>
            <a:fillRect/>
          </a:stretch>
        </p:blipFill>
        <p:spPr>
          <a:xfrm>
            <a:off x="2646347" y="2133286"/>
            <a:ext cx="3547205" cy="3778250"/>
          </a:xfrm>
          <a:prstGeom prst="rect">
            <a:avLst/>
          </a:prstGeom>
        </p:spPr>
      </p:pic>
      <p:sp>
        <p:nvSpPr>
          <p:cNvPr id="9" name="Slide Number Placeholder 8"/>
          <p:cNvSpPr>
            <a:spLocks noGrp="1"/>
          </p:cNvSpPr>
          <p:nvPr>
            <p:ph type="sldNum" sz="quarter" idx="12"/>
          </p:nvPr>
        </p:nvSpPr>
        <p:spPr/>
        <p:txBody>
          <a:bodyPr/>
          <a:lstStyle/>
          <a:p>
            <a:fld id="{D247198E-D50D-44C6-91D2-1FE1FC5108DD}" type="slidenum">
              <a:rPr lang="en-US" smtClean="0"/>
              <a:t>32</a:t>
            </a:fld>
            <a:endParaRPr lang="en-US"/>
          </a:p>
        </p:txBody>
      </p:sp>
      <p:pic>
        <p:nvPicPr>
          <p:cNvPr id="3" name="Picture 2"/>
          <p:cNvPicPr>
            <a:picLocks noChangeAspect="1"/>
          </p:cNvPicPr>
          <p:nvPr/>
        </p:nvPicPr>
        <p:blipFill>
          <a:blip r:embed="rId6"/>
          <a:stretch>
            <a:fillRect/>
          </a:stretch>
        </p:blipFill>
        <p:spPr>
          <a:xfrm>
            <a:off x="6759506" y="2133285"/>
            <a:ext cx="5432493" cy="2626097"/>
          </a:xfrm>
          <a:prstGeom prst="rect">
            <a:avLst/>
          </a:prstGeom>
        </p:spPr>
      </p:pic>
      <p:sp>
        <p:nvSpPr>
          <p:cNvPr id="4" name="TextBox 3"/>
          <p:cNvSpPr txBox="1"/>
          <p:nvPr/>
        </p:nvSpPr>
        <p:spPr>
          <a:xfrm>
            <a:off x="2035667" y="2497399"/>
            <a:ext cx="1221360" cy="369332"/>
          </a:xfrm>
          <a:prstGeom prst="rect">
            <a:avLst/>
          </a:prstGeom>
          <a:noFill/>
        </p:spPr>
        <p:txBody>
          <a:bodyPr wrap="none" rtlCol="0">
            <a:spAutoFit/>
          </a:bodyPr>
          <a:lstStyle/>
          <a:p>
            <a:r>
              <a:rPr lang="en-US" dirty="0" smtClean="0"/>
              <a:t>Input word</a:t>
            </a:r>
            <a:endParaRPr lang="en-US" dirty="0"/>
          </a:p>
        </p:txBody>
      </p:sp>
      <p:sp>
        <p:nvSpPr>
          <p:cNvPr id="10" name="TextBox 9"/>
          <p:cNvSpPr txBox="1"/>
          <p:nvPr/>
        </p:nvSpPr>
        <p:spPr>
          <a:xfrm>
            <a:off x="4984664" y="4547774"/>
            <a:ext cx="1491865" cy="923330"/>
          </a:xfrm>
          <a:prstGeom prst="rect">
            <a:avLst/>
          </a:prstGeom>
          <a:noFill/>
        </p:spPr>
        <p:txBody>
          <a:bodyPr wrap="square" rtlCol="0">
            <a:spAutoFit/>
          </a:bodyPr>
          <a:lstStyle/>
          <a:p>
            <a:r>
              <a:rPr lang="en-US" dirty="0" smtClean="0"/>
              <a:t>Output</a:t>
            </a:r>
            <a:r>
              <a:rPr lang="en-US" dirty="0"/>
              <a:t>: </a:t>
            </a:r>
            <a:r>
              <a:rPr lang="en-US" dirty="0" smtClean="0"/>
              <a:t>probability of next word</a:t>
            </a:r>
            <a:endParaRPr lang="en-US" dirty="0"/>
          </a:p>
        </p:txBody>
      </p:sp>
    </p:spTree>
    <p:extLst>
      <p:ext uri="{BB962C8B-B14F-4D97-AF65-F5344CB8AC3E}">
        <p14:creationId xmlns:p14="http://schemas.microsoft.com/office/powerpoint/2010/main" val="1510510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Multimodal Recurrent Neural Network</a:t>
            </a:r>
            <a:endParaRPr lang="en-US" dirty="0"/>
          </a:p>
        </p:txBody>
      </p:sp>
      <p:sp>
        <p:nvSpPr>
          <p:cNvPr id="3" name="Content Placeholder 2"/>
          <p:cNvSpPr>
            <a:spLocks noGrp="1"/>
          </p:cNvSpPr>
          <p:nvPr>
            <p:ph idx="1"/>
          </p:nvPr>
        </p:nvSpPr>
        <p:spPr/>
        <p:txBody>
          <a:bodyPr/>
          <a:lstStyle/>
          <a:p>
            <a:r>
              <a:rPr lang="en-US" dirty="0" smtClean="0"/>
              <a:t>Image caption generation by multimodal recurrent </a:t>
            </a:r>
            <a:r>
              <a:rPr lang="en-US" dirty="0"/>
              <a:t>neural </a:t>
            </a:r>
            <a:r>
              <a:rPr lang="en-US" dirty="0" smtClean="0"/>
              <a:t>network</a:t>
            </a:r>
            <a:endParaRPr lang="en-US" dirty="0"/>
          </a:p>
          <a:p>
            <a:endParaRPr lang="en-US" dirty="0"/>
          </a:p>
        </p:txBody>
      </p:sp>
      <p:sp>
        <p:nvSpPr>
          <p:cNvPr id="5" name="TextBox 4"/>
          <p:cNvSpPr txBox="1"/>
          <p:nvPr/>
        </p:nvSpPr>
        <p:spPr>
          <a:xfrm>
            <a:off x="5223650" y="6273225"/>
            <a:ext cx="7648575" cy="584775"/>
          </a:xfrm>
          <a:prstGeom prst="rect">
            <a:avLst/>
          </a:prstGeom>
          <a:noFill/>
        </p:spPr>
        <p:txBody>
          <a:bodyPr wrap="square" rtlCol="0">
            <a:spAutoFit/>
          </a:bodyPr>
          <a:lstStyle/>
          <a:p>
            <a:r>
              <a:rPr lang="en-US" sz="1600" dirty="0"/>
              <a:t>Mao, </a:t>
            </a:r>
            <a:r>
              <a:rPr lang="en-US" sz="1600" dirty="0" err="1"/>
              <a:t>Junhua</a:t>
            </a:r>
            <a:r>
              <a:rPr lang="en-US" sz="1600" dirty="0"/>
              <a:t>, Wei Xu, Yi Yang, Jiang Wang, and Alan L. </a:t>
            </a:r>
            <a:r>
              <a:rPr lang="en-US" sz="1600" dirty="0" err="1"/>
              <a:t>Yuille</a:t>
            </a:r>
            <a:r>
              <a:rPr lang="en-US" sz="1600" dirty="0"/>
              <a:t>. "Explain images with multimodal recurrent neural networks." </a:t>
            </a:r>
            <a:r>
              <a:rPr lang="en-US" sz="1600" i="1" dirty="0" err="1"/>
              <a:t>arXiv</a:t>
            </a:r>
            <a:r>
              <a:rPr lang="en-US" sz="1600" i="1" dirty="0"/>
              <a:t> preprint arXiv:1410.1090</a:t>
            </a:r>
            <a:r>
              <a:rPr lang="en-US" sz="1600" dirty="0"/>
              <a:t> (2014).</a:t>
            </a:r>
          </a:p>
        </p:txBody>
      </p:sp>
      <p:pic>
        <p:nvPicPr>
          <p:cNvPr id="4" name="Picture 3"/>
          <p:cNvPicPr>
            <a:picLocks noChangeAspect="1"/>
          </p:cNvPicPr>
          <p:nvPr/>
        </p:nvPicPr>
        <p:blipFill>
          <a:blip r:embed="rId3"/>
          <a:stretch>
            <a:fillRect/>
          </a:stretch>
        </p:blipFill>
        <p:spPr>
          <a:xfrm>
            <a:off x="2452290" y="2657962"/>
            <a:ext cx="5542720" cy="3073765"/>
          </a:xfrm>
          <a:prstGeom prst="rect">
            <a:avLst/>
          </a:prstGeom>
        </p:spPr>
      </p:pic>
      <p:sp>
        <p:nvSpPr>
          <p:cNvPr id="6" name="Content Placeholder 2"/>
          <p:cNvSpPr txBox="1">
            <a:spLocks/>
          </p:cNvSpPr>
          <p:nvPr/>
        </p:nvSpPr>
        <p:spPr>
          <a:xfrm>
            <a:off x="8131932" y="2657962"/>
            <a:ext cx="4060632"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Network Definition:</a:t>
            </a:r>
          </a:p>
          <a:p>
            <a:pPr lvl="1"/>
            <a:r>
              <a:rPr lang="en-US" dirty="0" smtClean="0"/>
              <a:t>“CNN” is pre-trained </a:t>
            </a:r>
            <a:r>
              <a:rPr lang="en-US" dirty="0" err="1" smtClean="0"/>
              <a:t>AlexNET</a:t>
            </a:r>
            <a:r>
              <a:rPr lang="en-US" dirty="0" smtClean="0"/>
              <a:t>. </a:t>
            </a:r>
          </a:p>
          <a:p>
            <a:pPr lvl="1"/>
            <a:r>
              <a:rPr lang="en-US" dirty="0" smtClean="0"/>
              <a:t>RNN network is defined as </a:t>
            </a:r>
          </a:p>
          <a:p>
            <a:pPr marL="914400" lvl="2" indent="0">
              <a:buFont typeface="Wingdings 3" charset="2"/>
              <a:buNone/>
            </a:pPr>
            <a:endParaRPr lang="en-US" dirty="0" smtClean="0"/>
          </a:p>
          <a:p>
            <a:pPr marL="914400" lvl="2" indent="0">
              <a:buFont typeface="Wingdings 3" charset="2"/>
              <a:buNone/>
            </a:pPr>
            <a:endParaRPr lang="en-US" dirty="0" smtClean="0"/>
          </a:p>
          <a:p>
            <a:endParaRPr lang="en-US" dirty="0"/>
          </a:p>
        </p:txBody>
      </p:sp>
      <p:pic>
        <p:nvPicPr>
          <p:cNvPr id="7" name="Picture 6"/>
          <p:cNvPicPr>
            <a:picLocks noChangeAspect="1"/>
          </p:cNvPicPr>
          <p:nvPr/>
        </p:nvPicPr>
        <p:blipFill>
          <a:blip r:embed="rId4"/>
          <a:stretch>
            <a:fillRect/>
          </a:stretch>
        </p:blipFill>
        <p:spPr>
          <a:xfrm>
            <a:off x="8162095" y="4042971"/>
            <a:ext cx="3143250" cy="333375"/>
          </a:xfrm>
          <a:prstGeom prst="rect">
            <a:avLst/>
          </a:prstGeom>
        </p:spPr>
      </p:pic>
      <p:pic>
        <p:nvPicPr>
          <p:cNvPr id="8" name="Picture 7"/>
          <p:cNvPicPr>
            <a:picLocks noChangeAspect="1"/>
          </p:cNvPicPr>
          <p:nvPr/>
        </p:nvPicPr>
        <p:blipFill>
          <a:blip r:embed="rId5"/>
          <a:stretch>
            <a:fillRect/>
          </a:stretch>
        </p:blipFill>
        <p:spPr>
          <a:xfrm>
            <a:off x="8131932" y="4443021"/>
            <a:ext cx="4152900" cy="323850"/>
          </a:xfrm>
          <a:prstGeom prst="rect">
            <a:avLst/>
          </a:prstGeom>
        </p:spPr>
      </p:pic>
      <p:sp>
        <p:nvSpPr>
          <p:cNvPr id="10" name="Slide Number Placeholder 9"/>
          <p:cNvSpPr>
            <a:spLocks noGrp="1"/>
          </p:cNvSpPr>
          <p:nvPr>
            <p:ph type="sldNum" sz="quarter" idx="12"/>
          </p:nvPr>
        </p:nvSpPr>
        <p:spPr/>
        <p:txBody>
          <a:bodyPr/>
          <a:lstStyle/>
          <a:p>
            <a:fld id="{D247198E-D50D-44C6-91D2-1FE1FC5108DD}" type="slidenum">
              <a:rPr lang="en-US" smtClean="0"/>
              <a:t>33</a:t>
            </a:fld>
            <a:endParaRPr lang="en-US"/>
          </a:p>
        </p:txBody>
      </p:sp>
      <p:sp>
        <p:nvSpPr>
          <p:cNvPr id="13" name="TextBox 12"/>
          <p:cNvSpPr txBox="1"/>
          <p:nvPr/>
        </p:nvSpPr>
        <p:spPr>
          <a:xfrm>
            <a:off x="5311698" y="4068767"/>
            <a:ext cx="482824" cy="369332"/>
          </a:xfrm>
          <a:prstGeom prst="rect">
            <a:avLst/>
          </a:prstGeom>
          <a:noFill/>
        </p:spPr>
        <p:txBody>
          <a:bodyPr wrap="none" rtlCol="0">
            <a:spAutoFit/>
          </a:bodyPr>
          <a:lstStyle/>
          <a:p>
            <a:r>
              <a:rPr lang="en-US" dirty="0" smtClean="0"/>
              <a:t>r(t)</a:t>
            </a:r>
            <a:endParaRPr lang="en-US" dirty="0"/>
          </a:p>
        </p:txBody>
      </p:sp>
      <p:sp>
        <p:nvSpPr>
          <p:cNvPr id="14" name="TextBox 13"/>
          <p:cNvSpPr txBox="1"/>
          <p:nvPr/>
        </p:nvSpPr>
        <p:spPr>
          <a:xfrm>
            <a:off x="5124146" y="3377232"/>
            <a:ext cx="670376" cy="369332"/>
          </a:xfrm>
          <a:prstGeom prst="rect">
            <a:avLst/>
          </a:prstGeom>
          <a:noFill/>
        </p:spPr>
        <p:txBody>
          <a:bodyPr wrap="none" rtlCol="0">
            <a:spAutoFit/>
          </a:bodyPr>
          <a:lstStyle/>
          <a:p>
            <a:r>
              <a:rPr lang="en-US" dirty="0" smtClean="0"/>
              <a:t>r(t-1)</a:t>
            </a:r>
            <a:endParaRPr lang="en-US" dirty="0"/>
          </a:p>
        </p:txBody>
      </p:sp>
      <p:sp>
        <p:nvSpPr>
          <p:cNvPr id="15" name="TextBox 14"/>
          <p:cNvSpPr txBox="1"/>
          <p:nvPr/>
        </p:nvSpPr>
        <p:spPr>
          <a:xfrm>
            <a:off x="4508896" y="4042971"/>
            <a:ext cx="567784" cy="369332"/>
          </a:xfrm>
          <a:prstGeom prst="rect">
            <a:avLst/>
          </a:prstGeom>
          <a:noFill/>
        </p:spPr>
        <p:txBody>
          <a:bodyPr wrap="none" rtlCol="0">
            <a:spAutoFit/>
          </a:bodyPr>
          <a:lstStyle/>
          <a:p>
            <a:r>
              <a:rPr lang="en-US" dirty="0" smtClean="0"/>
              <a:t>w(t)</a:t>
            </a:r>
            <a:endParaRPr lang="en-US" dirty="0"/>
          </a:p>
        </p:txBody>
      </p:sp>
      <p:sp>
        <p:nvSpPr>
          <p:cNvPr id="16" name="TextBox 15"/>
          <p:cNvSpPr txBox="1"/>
          <p:nvPr/>
        </p:nvSpPr>
        <p:spPr>
          <a:xfrm>
            <a:off x="6090771" y="3781322"/>
            <a:ext cx="587020" cy="369332"/>
          </a:xfrm>
          <a:prstGeom prst="rect">
            <a:avLst/>
          </a:prstGeom>
          <a:noFill/>
        </p:spPr>
        <p:txBody>
          <a:bodyPr wrap="none" rtlCol="0">
            <a:spAutoFit/>
          </a:bodyPr>
          <a:lstStyle/>
          <a:p>
            <a:r>
              <a:rPr lang="en-US" dirty="0" smtClean="0"/>
              <a:t>m(t)</a:t>
            </a:r>
            <a:endParaRPr lang="en-US" dirty="0"/>
          </a:p>
        </p:txBody>
      </p:sp>
      <p:sp>
        <p:nvSpPr>
          <p:cNvPr id="17" name="TextBox 16"/>
          <p:cNvSpPr txBox="1"/>
          <p:nvPr/>
        </p:nvSpPr>
        <p:spPr>
          <a:xfrm>
            <a:off x="5969584" y="4327991"/>
            <a:ext cx="242374" cy="369332"/>
          </a:xfrm>
          <a:prstGeom prst="rect">
            <a:avLst/>
          </a:prstGeom>
          <a:noFill/>
        </p:spPr>
        <p:txBody>
          <a:bodyPr wrap="none" rtlCol="0">
            <a:spAutoFit/>
          </a:bodyPr>
          <a:lstStyle/>
          <a:p>
            <a:r>
              <a:rPr lang="en-US" dirty="0" smtClean="0"/>
              <a:t>I</a:t>
            </a:r>
            <a:endParaRPr lang="en-US" dirty="0"/>
          </a:p>
        </p:txBody>
      </p:sp>
    </p:spTree>
    <p:extLst>
      <p:ext uri="{BB962C8B-B14F-4D97-AF65-F5344CB8AC3E}">
        <p14:creationId xmlns:p14="http://schemas.microsoft.com/office/powerpoint/2010/main" val="284542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the m-RNN</a:t>
            </a:r>
            <a:endParaRPr lang="en-US" dirty="0"/>
          </a:p>
        </p:txBody>
      </p:sp>
      <p:sp>
        <p:nvSpPr>
          <p:cNvPr id="3" name="Content Placeholder 2"/>
          <p:cNvSpPr>
            <a:spLocks noGrp="1"/>
          </p:cNvSpPr>
          <p:nvPr>
            <p:ph idx="1"/>
          </p:nvPr>
        </p:nvSpPr>
        <p:spPr/>
        <p:txBody>
          <a:bodyPr/>
          <a:lstStyle/>
          <a:p>
            <a:r>
              <a:rPr lang="en-US" dirty="0" smtClean="0"/>
              <a:t>Cost Function:</a:t>
            </a:r>
          </a:p>
          <a:p>
            <a:endParaRPr lang="en-US" dirty="0"/>
          </a:p>
          <a:p>
            <a:endParaRPr lang="en-US" dirty="0" smtClean="0"/>
          </a:p>
          <a:p>
            <a:endParaRPr lang="en-US" dirty="0"/>
          </a:p>
          <a:p>
            <a:endParaRPr lang="en-US" dirty="0" smtClean="0"/>
          </a:p>
          <a:p>
            <a:r>
              <a:rPr lang="en-US" dirty="0" err="1" smtClean="0"/>
              <a:t>BackPropagation</a:t>
            </a:r>
            <a:r>
              <a:rPr lang="en-US" dirty="0" smtClean="0"/>
              <a:t> algorithm is used </a:t>
            </a:r>
            <a:r>
              <a:rPr lang="en-US" dirty="0"/>
              <a:t>to learn the model parameters</a:t>
            </a:r>
          </a:p>
        </p:txBody>
      </p:sp>
      <p:pic>
        <p:nvPicPr>
          <p:cNvPr id="4" name="Picture 3"/>
          <p:cNvPicPr>
            <a:picLocks noChangeAspect="1"/>
          </p:cNvPicPr>
          <p:nvPr/>
        </p:nvPicPr>
        <p:blipFill>
          <a:blip r:embed="rId3"/>
          <a:stretch>
            <a:fillRect/>
          </a:stretch>
        </p:blipFill>
        <p:spPr>
          <a:xfrm>
            <a:off x="3995737" y="2695575"/>
            <a:ext cx="4257675" cy="800100"/>
          </a:xfrm>
          <a:prstGeom prst="rect">
            <a:avLst/>
          </a:prstGeom>
        </p:spPr>
      </p:pic>
      <p:pic>
        <p:nvPicPr>
          <p:cNvPr id="5" name="Picture 4"/>
          <p:cNvPicPr>
            <a:picLocks noChangeAspect="1"/>
          </p:cNvPicPr>
          <p:nvPr/>
        </p:nvPicPr>
        <p:blipFill>
          <a:blip r:embed="rId4"/>
          <a:stretch>
            <a:fillRect/>
          </a:stretch>
        </p:blipFill>
        <p:spPr>
          <a:xfrm>
            <a:off x="3995737" y="3560448"/>
            <a:ext cx="4895850" cy="762000"/>
          </a:xfrm>
          <a:prstGeom prst="rect">
            <a:avLst/>
          </a:prstGeom>
        </p:spPr>
      </p:pic>
      <p:sp>
        <p:nvSpPr>
          <p:cNvPr id="6" name="Slide Number Placeholder 5"/>
          <p:cNvSpPr>
            <a:spLocks noGrp="1"/>
          </p:cNvSpPr>
          <p:nvPr>
            <p:ph type="sldNum" sz="quarter" idx="12"/>
          </p:nvPr>
        </p:nvSpPr>
        <p:spPr/>
        <p:txBody>
          <a:bodyPr/>
          <a:lstStyle/>
          <a:p>
            <a:fld id="{D247198E-D50D-44C6-91D2-1FE1FC5108DD}" type="slidenum">
              <a:rPr lang="en-US" smtClean="0"/>
              <a:t>34</a:t>
            </a:fld>
            <a:endParaRPr lang="en-US"/>
          </a:p>
        </p:txBody>
      </p:sp>
    </p:spTree>
    <p:extLst>
      <p:ext uri="{BB962C8B-B14F-4D97-AF65-F5344CB8AC3E}">
        <p14:creationId xmlns:p14="http://schemas.microsoft.com/office/powerpoint/2010/main" val="16748111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Analysis</a:t>
            </a:r>
          </a:p>
        </p:txBody>
      </p:sp>
      <p:sp>
        <p:nvSpPr>
          <p:cNvPr id="10" name="Slide Number Placeholder 9"/>
          <p:cNvSpPr>
            <a:spLocks noGrp="1"/>
          </p:cNvSpPr>
          <p:nvPr>
            <p:ph type="sldNum" sz="quarter" idx="12"/>
          </p:nvPr>
        </p:nvSpPr>
        <p:spPr/>
        <p:txBody>
          <a:bodyPr/>
          <a:lstStyle/>
          <a:p>
            <a:fld id="{D247198E-D50D-44C6-91D2-1FE1FC5108DD}" type="slidenum">
              <a:rPr lang="en-US" smtClean="0"/>
              <a:t>35</a:t>
            </a:fld>
            <a:endParaRPr lang="en-US"/>
          </a:p>
        </p:txBody>
      </p:sp>
      <p:pic>
        <p:nvPicPr>
          <p:cNvPr id="5" name="Content Placeholder 4"/>
          <p:cNvPicPr>
            <a:picLocks noGrp="1" noChangeAspect="1"/>
          </p:cNvPicPr>
          <p:nvPr>
            <p:ph idx="1"/>
          </p:nvPr>
        </p:nvPicPr>
        <p:blipFill>
          <a:blip r:embed="rId3"/>
          <a:stretch>
            <a:fillRect/>
          </a:stretch>
        </p:blipFill>
        <p:spPr>
          <a:xfrm>
            <a:off x="2794000" y="2841625"/>
            <a:ext cx="8505825" cy="2362200"/>
          </a:xfrm>
          <a:prstGeom prst="rect">
            <a:avLst/>
          </a:prstGeom>
        </p:spPr>
      </p:pic>
      <p:sp>
        <p:nvSpPr>
          <p:cNvPr id="11" name="Rectangle 10"/>
          <p:cNvSpPr/>
          <p:nvPr/>
        </p:nvSpPr>
        <p:spPr>
          <a:xfrm>
            <a:off x="2895600" y="4833257"/>
            <a:ext cx="8207829" cy="250372"/>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543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Analysis</a:t>
            </a:r>
          </a:p>
        </p:txBody>
      </p:sp>
      <p:sp>
        <p:nvSpPr>
          <p:cNvPr id="3" name="Slide Number Placeholder 2"/>
          <p:cNvSpPr>
            <a:spLocks noGrp="1"/>
          </p:cNvSpPr>
          <p:nvPr>
            <p:ph type="sldNum" sz="quarter" idx="12"/>
          </p:nvPr>
        </p:nvSpPr>
        <p:spPr/>
        <p:txBody>
          <a:bodyPr/>
          <a:lstStyle/>
          <a:p>
            <a:fld id="{D247198E-D50D-44C6-91D2-1FE1FC5108DD}" type="slidenum">
              <a:rPr lang="en-US" smtClean="0"/>
              <a:t>36</a:t>
            </a:fld>
            <a:endParaRPr lang="en-US"/>
          </a:p>
        </p:txBody>
      </p:sp>
      <p:sp>
        <p:nvSpPr>
          <p:cNvPr id="14" name="TextBox 13"/>
          <p:cNvSpPr txBox="1"/>
          <p:nvPr/>
        </p:nvSpPr>
        <p:spPr>
          <a:xfrm>
            <a:off x="5056188" y="6273225"/>
            <a:ext cx="7708364" cy="584775"/>
          </a:xfrm>
          <a:prstGeom prst="rect">
            <a:avLst/>
          </a:prstGeom>
          <a:noFill/>
        </p:spPr>
        <p:txBody>
          <a:bodyPr wrap="square" rtlCol="0">
            <a:spAutoFit/>
          </a:bodyPr>
          <a:lstStyle/>
          <a:p>
            <a:r>
              <a:rPr lang="en-US" sz="1600" dirty="0"/>
              <a:t>Chen, </a:t>
            </a:r>
            <a:r>
              <a:rPr lang="en-US" sz="1600" dirty="0" err="1"/>
              <a:t>Xinlei</a:t>
            </a:r>
            <a:r>
              <a:rPr lang="en-US" sz="1600" dirty="0"/>
              <a:t>, and C. Lawrence </a:t>
            </a:r>
            <a:r>
              <a:rPr lang="en-US" sz="1600" dirty="0" err="1"/>
              <a:t>Zitnick</a:t>
            </a:r>
            <a:r>
              <a:rPr lang="en-US" sz="1600" dirty="0"/>
              <a:t>. "Learning a Recurrent Visual Representation for Image Caption Generation." </a:t>
            </a:r>
            <a:r>
              <a:rPr lang="en-US" sz="1600" i="1" dirty="0" err="1"/>
              <a:t>arXiv</a:t>
            </a:r>
            <a:r>
              <a:rPr lang="en-US" sz="1600" i="1" dirty="0"/>
              <a:t> preprint arXiv:1411.5654</a:t>
            </a:r>
            <a:r>
              <a:rPr lang="en-US" sz="1600" dirty="0"/>
              <a:t>(2014</a:t>
            </a:r>
            <a:r>
              <a:rPr lang="en-US" sz="1600" dirty="0" smtClean="0"/>
              <a:t>).</a:t>
            </a:r>
            <a:endParaRPr lang="en-US" sz="1600" dirty="0"/>
          </a:p>
        </p:txBody>
      </p:sp>
      <p:pic>
        <p:nvPicPr>
          <p:cNvPr id="5" name="Content Placeholder 4"/>
          <p:cNvPicPr>
            <a:picLocks noGrp="1" noChangeAspect="1"/>
          </p:cNvPicPr>
          <p:nvPr>
            <p:ph idx="1"/>
          </p:nvPr>
        </p:nvPicPr>
        <p:blipFill>
          <a:blip r:embed="rId3"/>
          <a:stretch>
            <a:fillRect/>
          </a:stretch>
        </p:blipFill>
        <p:spPr>
          <a:xfrm>
            <a:off x="5481979" y="2023749"/>
            <a:ext cx="3305484" cy="1981724"/>
          </a:xfrm>
          <a:prstGeom prst="rect">
            <a:avLst/>
          </a:prstGeom>
        </p:spPr>
      </p:pic>
      <p:pic>
        <p:nvPicPr>
          <p:cNvPr id="8" name="Content Placeholder 10"/>
          <p:cNvPicPr>
            <a:picLocks noChangeAspect="1"/>
          </p:cNvPicPr>
          <p:nvPr/>
        </p:nvPicPr>
        <p:blipFill>
          <a:blip r:embed="rId4"/>
          <a:stretch>
            <a:fillRect/>
          </a:stretch>
        </p:blipFill>
        <p:spPr>
          <a:xfrm>
            <a:off x="4563412" y="4124223"/>
            <a:ext cx="5370096" cy="2146328"/>
          </a:xfrm>
          <a:prstGeom prst="rect">
            <a:avLst/>
          </a:prstGeom>
        </p:spPr>
      </p:pic>
    </p:spTree>
    <p:extLst>
      <p:ext uri="{BB962C8B-B14F-4D97-AF65-F5344CB8AC3E}">
        <p14:creationId xmlns:p14="http://schemas.microsoft.com/office/powerpoint/2010/main" val="3491753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a:t>
            </a:r>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37</a:t>
            </a:fld>
            <a:endParaRPr lang="en-US"/>
          </a:p>
        </p:txBody>
      </p:sp>
      <p:pic>
        <p:nvPicPr>
          <p:cNvPr id="7" name="Content Placeholder 6"/>
          <p:cNvPicPr>
            <a:picLocks noGrp="1" noChangeAspect="1"/>
          </p:cNvPicPr>
          <p:nvPr>
            <p:ph idx="1"/>
          </p:nvPr>
        </p:nvPicPr>
        <p:blipFill>
          <a:blip r:embed="rId2"/>
          <a:stretch>
            <a:fillRect/>
          </a:stretch>
        </p:blipFill>
        <p:spPr>
          <a:xfrm>
            <a:off x="2469471" y="1787117"/>
            <a:ext cx="8915400" cy="1945730"/>
          </a:xfrm>
          <a:prstGeom prst="rect">
            <a:avLst/>
          </a:prstGeom>
        </p:spPr>
      </p:pic>
      <p:sp>
        <p:nvSpPr>
          <p:cNvPr id="8" name="TextBox 7"/>
          <p:cNvSpPr txBox="1"/>
          <p:nvPr/>
        </p:nvSpPr>
        <p:spPr>
          <a:xfrm>
            <a:off x="6277403" y="3732847"/>
            <a:ext cx="771365" cy="369332"/>
          </a:xfrm>
          <a:prstGeom prst="rect">
            <a:avLst/>
          </a:prstGeom>
          <a:noFill/>
        </p:spPr>
        <p:txBody>
          <a:bodyPr wrap="none" rtlCol="0">
            <a:spAutoFit/>
          </a:bodyPr>
          <a:lstStyle/>
          <a:p>
            <a:r>
              <a:rPr lang="en-US" dirty="0" smtClean="0">
                <a:solidFill>
                  <a:srgbClr val="00B050"/>
                </a:solidFill>
              </a:rPr>
              <a:t>Good!</a:t>
            </a:r>
            <a:endParaRPr lang="en-US" dirty="0">
              <a:solidFill>
                <a:srgbClr val="00B050"/>
              </a:solidFill>
            </a:endParaRPr>
          </a:p>
        </p:txBody>
      </p:sp>
      <p:pic>
        <p:nvPicPr>
          <p:cNvPr id="10" name="Picture 9"/>
          <p:cNvPicPr>
            <a:picLocks noChangeAspect="1"/>
          </p:cNvPicPr>
          <p:nvPr/>
        </p:nvPicPr>
        <p:blipFill>
          <a:blip r:embed="rId3"/>
          <a:stretch>
            <a:fillRect/>
          </a:stretch>
        </p:blipFill>
        <p:spPr>
          <a:xfrm>
            <a:off x="2469471" y="4200934"/>
            <a:ext cx="8807224" cy="1977132"/>
          </a:xfrm>
          <a:prstGeom prst="rect">
            <a:avLst/>
          </a:prstGeom>
        </p:spPr>
      </p:pic>
      <p:sp>
        <p:nvSpPr>
          <p:cNvPr id="11" name="TextBox 10"/>
          <p:cNvSpPr txBox="1"/>
          <p:nvPr/>
        </p:nvSpPr>
        <p:spPr>
          <a:xfrm>
            <a:off x="6309694" y="6247903"/>
            <a:ext cx="617477" cy="369332"/>
          </a:xfrm>
          <a:prstGeom prst="rect">
            <a:avLst/>
          </a:prstGeom>
          <a:noFill/>
        </p:spPr>
        <p:txBody>
          <a:bodyPr wrap="none" rtlCol="0">
            <a:spAutoFit/>
          </a:bodyPr>
          <a:lstStyle/>
          <a:p>
            <a:r>
              <a:rPr lang="en-US" dirty="0" smtClean="0">
                <a:solidFill>
                  <a:srgbClr val="FF0000"/>
                </a:solidFill>
              </a:rPr>
              <a:t>Bad!</a:t>
            </a:r>
            <a:endParaRPr lang="en-US" dirty="0">
              <a:solidFill>
                <a:srgbClr val="FF0000"/>
              </a:solidFill>
            </a:endParaRPr>
          </a:p>
        </p:txBody>
      </p:sp>
    </p:spTree>
    <p:extLst>
      <p:ext uri="{BB962C8B-B14F-4D97-AF65-F5344CB8AC3E}">
        <p14:creationId xmlns:p14="http://schemas.microsoft.com/office/powerpoint/2010/main" val="1424619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Sentence Synthesis</a:t>
            </a:r>
          </a:p>
        </p:txBody>
      </p:sp>
      <p:sp>
        <p:nvSpPr>
          <p:cNvPr id="3" name="Content Placeholder 2"/>
          <p:cNvSpPr>
            <a:spLocks noGrp="1"/>
          </p:cNvSpPr>
          <p:nvPr>
            <p:ph idx="1"/>
          </p:nvPr>
        </p:nvSpPr>
        <p:spPr/>
        <p:txBody>
          <a:bodyPr/>
          <a:lstStyle/>
          <a:p>
            <a:pPr marL="342900" lvl="1" indent="-342900"/>
            <a:r>
              <a:rPr lang="en-US" sz="2400" dirty="0"/>
              <a:t>Language model based caption generation is considered as the state-of-the-art method </a:t>
            </a:r>
            <a:r>
              <a:rPr lang="en-US" sz="2400" dirty="0" smtClean="0"/>
              <a:t>to solve </a:t>
            </a:r>
            <a:r>
              <a:rPr lang="en-US" sz="2400" dirty="0"/>
              <a:t>image captioning problem. (RNN, Log-Bilinear Model and etc.)</a:t>
            </a:r>
          </a:p>
          <a:p>
            <a:r>
              <a:rPr lang="en-US" dirty="0" smtClean="0"/>
              <a:t>Convolutional neural network is used to analyze the image content. </a:t>
            </a:r>
          </a:p>
          <a:p>
            <a:r>
              <a:rPr lang="en-US" dirty="0" smtClean="0"/>
              <a:t>The performance of CNN matters!</a:t>
            </a:r>
          </a:p>
        </p:txBody>
      </p:sp>
      <p:sp>
        <p:nvSpPr>
          <p:cNvPr id="4" name="Slide Number Placeholder 3"/>
          <p:cNvSpPr>
            <a:spLocks noGrp="1"/>
          </p:cNvSpPr>
          <p:nvPr>
            <p:ph type="sldNum" sz="quarter" idx="12"/>
          </p:nvPr>
        </p:nvSpPr>
        <p:spPr/>
        <p:txBody>
          <a:bodyPr/>
          <a:lstStyle/>
          <a:p>
            <a:fld id="{D247198E-D50D-44C6-91D2-1FE1FC5108DD}" type="slidenum">
              <a:rPr lang="en-US" smtClean="0"/>
              <a:t>38</a:t>
            </a:fld>
            <a:endParaRPr lang="en-US"/>
          </a:p>
        </p:txBody>
      </p:sp>
    </p:spTree>
    <p:extLst>
      <p:ext uri="{BB962C8B-B14F-4D97-AF65-F5344CB8AC3E}">
        <p14:creationId xmlns:p14="http://schemas.microsoft.com/office/powerpoint/2010/main" val="14754727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a:t>
            </a:r>
            <a:r>
              <a:rPr lang="en-US" dirty="0"/>
              <a:t>Sentence Synthesis</a:t>
            </a:r>
          </a:p>
        </p:txBody>
      </p:sp>
      <p:sp>
        <p:nvSpPr>
          <p:cNvPr id="3" name="Content Placeholder 2"/>
          <p:cNvSpPr>
            <a:spLocks noGrp="1"/>
          </p:cNvSpPr>
          <p:nvPr>
            <p:ph idx="1"/>
          </p:nvPr>
        </p:nvSpPr>
        <p:spPr/>
        <p:txBody>
          <a:bodyPr>
            <a:normAutofit fontScale="92500" lnSpcReduction="20000"/>
          </a:bodyPr>
          <a:lstStyle/>
          <a:p>
            <a:r>
              <a:rPr lang="en-US" dirty="0" smtClean="0"/>
              <a:t>RNN based language </a:t>
            </a:r>
            <a:r>
              <a:rPr lang="en-US" dirty="0"/>
              <a:t>model have </a:t>
            </a:r>
            <a:r>
              <a:rPr lang="en-US" dirty="0" smtClean="0"/>
              <a:t>significantly improvement comparing to the embedding model</a:t>
            </a:r>
          </a:p>
          <a:p>
            <a:r>
              <a:rPr lang="en-US" dirty="0" smtClean="0"/>
              <a:t>But, we still </a:t>
            </a:r>
            <a:r>
              <a:rPr lang="en-US" dirty="0"/>
              <a:t>cannot generate </a:t>
            </a:r>
            <a:r>
              <a:rPr lang="en-US" dirty="0" smtClean="0"/>
              <a:t>various captions e.g.</a:t>
            </a:r>
          </a:p>
          <a:p>
            <a:pPr lvl="1"/>
            <a:r>
              <a:rPr lang="en-US" dirty="0" smtClean="0"/>
              <a:t>For </a:t>
            </a:r>
            <a:r>
              <a:rPr lang="en-US" dirty="0"/>
              <a:t>different </a:t>
            </a:r>
            <a:r>
              <a:rPr lang="en-US" dirty="0" smtClean="0"/>
              <a:t>purpose (e.g. emotion/sentiment)</a:t>
            </a:r>
          </a:p>
          <a:p>
            <a:pPr lvl="1"/>
            <a:r>
              <a:rPr lang="en-US" dirty="0" smtClean="0"/>
              <a:t>For different image context (prior knowledge)</a:t>
            </a:r>
          </a:p>
          <a:p>
            <a:r>
              <a:rPr lang="en-US" dirty="0" smtClean="0"/>
              <a:t>Training the model is not easy</a:t>
            </a:r>
          </a:p>
          <a:p>
            <a:pPr lvl="1"/>
            <a:r>
              <a:rPr lang="en-US" dirty="0" smtClean="0"/>
              <a:t>Long training time</a:t>
            </a:r>
          </a:p>
          <a:p>
            <a:pPr lvl="1"/>
            <a:r>
              <a:rPr lang="en-US" dirty="0" smtClean="0"/>
              <a:t>Tons </a:t>
            </a:r>
            <a:r>
              <a:rPr lang="en-US" dirty="0"/>
              <a:t>of engineering </a:t>
            </a:r>
            <a:r>
              <a:rPr lang="en-US" dirty="0" smtClean="0"/>
              <a:t>tricks</a:t>
            </a:r>
          </a:p>
          <a:p>
            <a:r>
              <a:rPr lang="en-US" dirty="0"/>
              <a:t>Not </a:t>
            </a:r>
            <a:r>
              <a:rPr lang="en-US" dirty="0" smtClean="0"/>
              <a:t>easy to understand the “inside” of RNN and how to control it to generate different content</a:t>
            </a:r>
          </a:p>
        </p:txBody>
      </p:sp>
      <p:sp>
        <p:nvSpPr>
          <p:cNvPr id="4" name="Slide Number Placeholder 3"/>
          <p:cNvSpPr>
            <a:spLocks noGrp="1"/>
          </p:cNvSpPr>
          <p:nvPr>
            <p:ph type="sldNum" sz="quarter" idx="12"/>
          </p:nvPr>
        </p:nvSpPr>
        <p:spPr/>
        <p:txBody>
          <a:bodyPr/>
          <a:lstStyle/>
          <a:p>
            <a:fld id="{D247198E-D50D-44C6-91D2-1FE1FC5108DD}" type="slidenum">
              <a:rPr lang="en-US" smtClean="0"/>
              <a:t>39</a:t>
            </a:fld>
            <a:endParaRPr lang="en-US"/>
          </a:p>
        </p:txBody>
      </p:sp>
    </p:spTree>
    <p:extLst>
      <p:ext uri="{BB962C8B-B14F-4D97-AF65-F5344CB8AC3E}">
        <p14:creationId xmlns:p14="http://schemas.microsoft.com/office/powerpoint/2010/main" val="3170098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Solution/Framework</a:t>
            </a:r>
            <a:endParaRPr lang="en-US"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5924" t="19073" r="19073" b="15924"/>
          <a:stretch/>
        </p:blipFill>
        <p:spPr>
          <a:xfrm>
            <a:off x="2697700" y="1905000"/>
            <a:ext cx="1998686" cy="1333500"/>
          </a:xfrm>
        </p:spPr>
      </p:pic>
      <p:sp>
        <p:nvSpPr>
          <p:cNvPr id="7" name="Right Arrow 6"/>
          <p:cNvSpPr/>
          <p:nvPr/>
        </p:nvSpPr>
        <p:spPr>
          <a:xfrm>
            <a:off x="4696386" y="2571750"/>
            <a:ext cx="656664" cy="10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353050" y="2005012"/>
            <a:ext cx="1914525" cy="1133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Computer Vision Component</a:t>
            </a:r>
            <a:endParaRPr lang="en-US" dirty="0"/>
          </a:p>
        </p:txBody>
      </p:sp>
      <p:sp>
        <p:nvSpPr>
          <p:cNvPr id="11" name="Right Arrow 10"/>
          <p:cNvSpPr/>
          <p:nvPr/>
        </p:nvSpPr>
        <p:spPr>
          <a:xfrm>
            <a:off x="7267575" y="2571750"/>
            <a:ext cx="994297" cy="10477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ounded Rectangle 11"/>
          <p:cNvSpPr/>
          <p:nvPr/>
        </p:nvSpPr>
        <p:spPr>
          <a:xfrm>
            <a:off x="8261872" y="2005012"/>
            <a:ext cx="1914525" cy="11334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Language Model</a:t>
            </a:r>
            <a:endParaRPr lang="en-US" dirty="0"/>
          </a:p>
        </p:txBody>
      </p:sp>
      <p:sp>
        <p:nvSpPr>
          <p:cNvPr id="13" name="Down Arrow 12"/>
          <p:cNvSpPr/>
          <p:nvPr/>
        </p:nvSpPr>
        <p:spPr>
          <a:xfrm>
            <a:off x="9100633" y="3138487"/>
            <a:ext cx="118501" cy="70008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Rectangle 14"/>
          <p:cNvSpPr/>
          <p:nvPr/>
        </p:nvSpPr>
        <p:spPr>
          <a:xfrm>
            <a:off x="8261872" y="3838574"/>
            <a:ext cx="1914525" cy="104775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Text Description</a:t>
            </a:r>
            <a:endParaRPr lang="en-US" dirty="0"/>
          </a:p>
        </p:txBody>
      </p:sp>
      <p:sp>
        <p:nvSpPr>
          <p:cNvPr id="17" name="Rounded Rectangle 16"/>
          <p:cNvSpPr/>
          <p:nvPr/>
        </p:nvSpPr>
        <p:spPr>
          <a:xfrm>
            <a:off x="5353050" y="3838574"/>
            <a:ext cx="1914525" cy="11334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Similarity Measurement</a:t>
            </a:r>
            <a:endParaRPr lang="en-US" dirty="0"/>
          </a:p>
        </p:txBody>
      </p:sp>
      <p:sp>
        <p:nvSpPr>
          <p:cNvPr id="18" name="Down Arrow 17"/>
          <p:cNvSpPr/>
          <p:nvPr/>
        </p:nvSpPr>
        <p:spPr>
          <a:xfrm>
            <a:off x="6251061" y="3138487"/>
            <a:ext cx="118501" cy="70008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Rectangle 18"/>
          <p:cNvSpPr/>
          <p:nvPr/>
        </p:nvSpPr>
        <p:spPr>
          <a:xfrm>
            <a:off x="5353048" y="5672136"/>
            <a:ext cx="1914525" cy="10477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Sentence Corpus</a:t>
            </a:r>
            <a:endParaRPr lang="en-US" dirty="0"/>
          </a:p>
        </p:txBody>
      </p:sp>
      <p:sp>
        <p:nvSpPr>
          <p:cNvPr id="21" name="Down Arrow 20"/>
          <p:cNvSpPr/>
          <p:nvPr/>
        </p:nvSpPr>
        <p:spPr>
          <a:xfrm flipV="1">
            <a:off x="6251061" y="4972049"/>
            <a:ext cx="118501" cy="70008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 name="Right Arrow 21"/>
          <p:cNvSpPr/>
          <p:nvPr/>
        </p:nvSpPr>
        <p:spPr>
          <a:xfrm>
            <a:off x="7267573" y="4338636"/>
            <a:ext cx="994299" cy="10001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3" name="TextBox 22"/>
          <p:cNvSpPr txBox="1"/>
          <p:nvPr/>
        </p:nvSpPr>
        <p:spPr>
          <a:xfrm>
            <a:off x="9169288" y="3303864"/>
            <a:ext cx="1056956" cy="369332"/>
          </a:xfrm>
          <a:prstGeom prst="rect">
            <a:avLst/>
          </a:prstGeom>
          <a:noFill/>
        </p:spPr>
        <p:txBody>
          <a:bodyPr wrap="none" rtlCol="0">
            <a:spAutoFit/>
          </a:bodyPr>
          <a:lstStyle/>
          <a:p>
            <a:r>
              <a:rPr lang="en-US" dirty="0" smtClean="0"/>
              <a:t>Generate</a:t>
            </a:r>
            <a:endParaRPr lang="en-US" dirty="0"/>
          </a:p>
        </p:txBody>
      </p:sp>
      <p:sp>
        <p:nvSpPr>
          <p:cNvPr id="24" name="TextBox 23"/>
          <p:cNvSpPr txBox="1"/>
          <p:nvPr/>
        </p:nvSpPr>
        <p:spPr>
          <a:xfrm>
            <a:off x="7390262" y="4035979"/>
            <a:ext cx="748923" cy="369332"/>
          </a:xfrm>
          <a:prstGeom prst="rect">
            <a:avLst/>
          </a:prstGeom>
          <a:noFill/>
        </p:spPr>
        <p:txBody>
          <a:bodyPr wrap="none" rtlCol="0">
            <a:spAutoFit/>
          </a:bodyPr>
          <a:lstStyle/>
          <a:p>
            <a:r>
              <a:rPr lang="en-US" dirty="0" smtClean="0"/>
              <a:t>Select</a:t>
            </a:r>
            <a:endParaRPr lang="en-US" dirty="0"/>
          </a:p>
        </p:txBody>
      </p:sp>
      <p:sp>
        <p:nvSpPr>
          <p:cNvPr id="3" name="Rectangle 2"/>
          <p:cNvSpPr/>
          <p:nvPr/>
        </p:nvSpPr>
        <p:spPr>
          <a:xfrm>
            <a:off x="2621979" y="3582737"/>
            <a:ext cx="2000922" cy="9366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Human Knowledge / Experience</a:t>
            </a:r>
            <a:endParaRPr lang="en-US" dirty="0"/>
          </a:p>
        </p:txBody>
      </p:sp>
      <p:sp>
        <p:nvSpPr>
          <p:cNvPr id="20" name="Rectangle 19"/>
          <p:cNvSpPr/>
          <p:nvPr/>
        </p:nvSpPr>
        <p:spPr>
          <a:xfrm>
            <a:off x="2621979" y="4545916"/>
            <a:ext cx="2000922" cy="6808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Context of Image</a:t>
            </a:r>
            <a:endParaRPr lang="en-US" dirty="0"/>
          </a:p>
        </p:txBody>
      </p:sp>
      <p:sp>
        <p:nvSpPr>
          <p:cNvPr id="25" name="Right Arrow 24"/>
          <p:cNvSpPr/>
          <p:nvPr/>
        </p:nvSpPr>
        <p:spPr>
          <a:xfrm>
            <a:off x="4635042" y="4126595"/>
            <a:ext cx="718005" cy="9040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Right Arrow 25"/>
          <p:cNvSpPr/>
          <p:nvPr/>
        </p:nvSpPr>
        <p:spPr>
          <a:xfrm>
            <a:off x="4635042" y="4688570"/>
            <a:ext cx="718005" cy="9040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Right Arrow 31"/>
          <p:cNvSpPr/>
          <p:nvPr/>
        </p:nvSpPr>
        <p:spPr>
          <a:xfrm flipH="1">
            <a:off x="10176396" y="2239633"/>
            <a:ext cx="379891" cy="947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3" name="Right Arrow 32"/>
          <p:cNvSpPr/>
          <p:nvPr/>
        </p:nvSpPr>
        <p:spPr>
          <a:xfrm flipH="1">
            <a:off x="10176397" y="2811658"/>
            <a:ext cx="379891" cy="947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Rectangle 27"/>
          <p:cNvSpPr/>
          <p:nvPr/>
        </p:nvSpPr>
        <p:spPr>
          <a:xfrm>
            <a:off x="10556288" y="1721225"/>
            <a:ext cx="1453168" cy="8851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Human Knowledge / Experience</a:t>
            </a:r>
            <a:endParaRPr lang="en-US" dirty="0"/>
          </a:p>
        </p:txBody>
      </p:sp>
      <p:sp>
        <p:nvSpPr>
          <p:cNvPr id="29" name="Rectangle 28"/>
          <p:cNvSpPr/>
          <p:nvPr/>
        </p:nvSpPr>
        <p:spPr>
          <a:xfrm>
            <a:off x="10556288" y="2634879"/>
            <a:ext cx="1453168" cy="7322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Context of Image</a:t>
            </a:r>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4</a:t>
            </a:fld>
            <a:endParaRPr lang="en-US"/>
          </a:p>
        </p:txBody>
      </p:sp>
    </p:spTree>
    <p:extLst>
      <p:ext uri="{BB962C8B-B14F-4D97-AF65-F5344CB8AC3E}">
        <p14:creationId xmlns:p14="http://schemas.microsoft.com/office/powerpoint/2010/main" val="425706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5" grpId="0" animBg="1"/>
      <p:bldP spid="26" grpId="0" animBg="1"/>
      <p:bldP spid="32" grpId="0" animBg="1"/>
      <p:bldP spid="33" grpId="0" animBg="1"/>
      <p:bldP spid="28"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a:t>
            </a:r>
            <a:r>
              <a:rPr lang="en-US" dirty="0"/>
              <a:t>Sentence Synthesis</a:t>
            </a:r>
          </a:p>
        </p:txBody>
      </p:sp>
      <p:sp>
        <p:nvSpPr>
          <p:cNvPr id="3" name="Content Placeholder 2"/>
          <p:cNvSpPr>
            <a:spLocks noGrp="1"/>
          </p:cNvSpPr>
          <p:nvPr>
            <p:ph idx="1"/>
          </p:nvPr>
        </p:nvSpPr>
        <p:spPr/>
        <p:txBody>
          <a:bodyPr>
            <a:normAutofit/>
          </a:bodyPr>
          <a:lstStyle/>
          <a:p>
            <a:r>
              <a:rPr lang="en-US" dirty="0"/>
              <a:t>It’s not clear how multimodal </a:t>
            </a:r>
            <a:r>
              <a:rPr lang="en-US" dirty="0" err="1"/>
              <a:t>rnn</a:t>
            </a:r>
            <a:r>
              <a:rPr lang="en-US" dirty="0"/>
              <a:t> or other multimodal language models work</a:t>
            </a:r>
          </a:p>
          <a:p>
            <a:pPr lvl="1"/>
            <a:r>
              <a:rPr lang="en-US" dirty="0"/>
              <a:t>Language model itself is an active research field in NLP community, </a:t>
            </a:r>
            <a:r>
              <a:rPr lang="en-US" dirty="0" smtClean="0"/>
              <a:t>is there a better way to combine text and visual model other then linear combination</a:t>
            </a:r>
          </a:p>
          <a:p>
            <a:r>
              <a:rPr lang="en-US" dirty="0" smtClean="0"/>
              <a:t>The evaluation is sort of unfair</a:t>
            </a:r>
          </a:p>
          <a:p>
            <a:pPr lvl="1"/>
            <a:r>
              <a:rPr lang="en-US" dirty="0" smtClean="0"/>
              <a:t>Given 5 human annotated sentences as ground truth for each image, and Every word is treated equally.  (“this is a cat” </a:t>
            </a:r>
            <a:r>
              <a:rPr lang="en-US" dirty="0" err="1" smtClean="0"/>
              <a:t>v.s</a:t>
            </a:r>
            <a:r>
              <a:rPr lang="en-US" dirty="0" smtClean="0"/>
              <a:t>. “this is a dog”)</a:t>
            </a:r>
          </a:p>
          <a:p>
            <a:r>
              <a:rPr lang="en-US" dirty="0" smtClean="0"/>
              <a:t>Subjective evaluation is necessary, but very expensive</a:t>
            </a:r>
          </a:p>
          <a:p>
            <a:r>
              <a:rPr lang="en-US" dirty="0" smtClean="0"/>
              <a:t>Any better evaluation method?</a:t>
            </a:r>
          </a:p>
          <a:p>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D247198E-D50D-44C6-91D2-1FE1FC5108DD}" type="slidenum">
              <a:rPr lang="en-US" smtClean="0"/>
              <a:t>40</a:t>
            </a:fld>
            <a:endParaRPr lang="en-US"/>
          </a:p>
        </p:txBody>
      </p:sp>
    </p:spTree>
    <p:extLst>
      <p:ext uri="{BB962C8B-B14F-4D97-AF65-F5344CB8AC3E}">
        <p14:creationId xmlns:p14="http://schemas.microsoft.com/office/powerpoint/2010/main" val="36236079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Captioning</a:t>
            </a:r>
          </a:p>
        </p:txBody>
      </p:sp>
      <p:sp>
        <p:nvSpPr>
          <p:cNvPr id="3" name="Content Placeholder 2"/>
          <p:cNvSpPr>
            <a:spLocks noGrp="1"/>
          </p:cNvSpPr>
          <p:nvPr>
            <p:ph idx="1"/>
          </p:nvPr>
        </p:nvSpPr>
        <p:spPr/>
        <p:txBody>
          <a:bodyPr/>
          <a:lstStyle/>
          <a:p>
            <a:r>
              <a:rPr lang="en-US" dirty="0" smtClean="0"/>
              <a:t>Visual content analysis:</a:t>
            </a:r>
          </a:p>
          <a:p>
            <a:pPr lvl="1"/>
            <a:r>
              <a:rPr lang="en-US" dirty="0" smtClean="0"/>
              <a:t>Object detection and classification</a:t>
            </a:r>
          </a:p>
          <a:p>
            <a:pPr lvl="1"/>
            <a:r>
              <a:rPr lang="en-US" dirty="0" smtClean="0"/>
              <a:t>Convolutional neural network</a:t>
            </a:r>
          </a:p>
          <a:p>
            <a:r>
              <a:rPr lang="en-US" dirty="0" smtClean="0"/>
              <a:t>Visual-Text similarity</a:t>
            </a:r>
          </a:p>
          <a:p>
            <a:pPr lvl="1"/>
            <a:r>
              <a:rPr lang="en-US" dirty="0" smtClean="0"/>
              <a:t>embedding space </a:t>
            </a:r>
          </a:p>
          <a:p>
            <a:r>
              <a:rPr lang="en-US" dirty="0" smtClean="0"/>
              <a:t>Caption generation</a:t>
            </a:r>
          </a:p>
          <a:p>
            <a:pPr lvl="1"/>
            <a:r>
              <a:rPr lang="en-US" dirty="0" smtClean="0"/>
              <a:t>Template/Syntactic based language generation</a:t>
            </a:r>
          </a:p>
          <a:p>
            <a:pPr lvl="1"/>
            <a:r>
              <a:rPr lang="en-US" dirty="0" smtClean="0"/>
              <a:t>Recurrent neural network based language model </a:t>
            </a:r>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41</a:t>
            </a:fld>
            <a:endParaRPr lang="en-US"/>
          </a:p>
        </p:txBody>
      </p:sp>
    </p:spTree>
    <p:extLst>
      <p:ext uri="{BB962C8B-B14F-4D97-AF65-F5344CB8AC3E}">
        <p14:creationId xmlns:p14="http://schemas.microsoft.com/office/powerpoint/2010/main" val="3241791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err="1"/>
              <a:t>Farhadi</a:t>
            </a:r>
            <a:r>
              <a:rPr lang="en-US" dirty="0"/>
              <a:t>, Ali, Mohsen </a:t>
            </a:r>
            <a:r>
              <a:rPr lang="en-US" dirty="0" err="1"/>
              <a:t>Hejrati</a:t>
            </a:r>
            <a:r>
              <a:rPr lang="en-US" dirty="0"/>
              <a:t>, Mohammad Amin </a:t>
            </a:r>
            <a:r>
              <a:rPr lang="en-US" dirty="0" err="1"/>
              <a:t>Sadeghi</a:t>
            </a:r>
            <a:r>
              <a:rPr lang="en-US" dirty="0"/>
              <a:t>, Peter Young, Cyrus </a:t>
            </a:r>
            <a:r>
              <a:rPr lang="en-US" dirty="0" err="1"/>
              <a:t>Rashtchian</a:t>
            </a:r>
            <a:r>
              <a:rPr lang="en-US" dirty="0"/>
              <a:t>, Julia </a:t>
            </a:r>
            <a:r>
              <a:rPr lang="en-US" dirty="0" err="1"/>
              <a:t>Hockenmaier</a:t>
            </a:r>
            <a:r>
              <a:rPr lang="en-US" dirty="0"/>
              <a:t>, and David Forsyth. "Every picture tells a story: Generating sentences from images." In </a:t>
            </a:r>
            <a:r>
              <a:rPr lang="en-US" i="1" dirty="0"/>
              <a:t>Computer Vision–ECCV 2010</a:t>
            </a:r>
            <a:r>
              <a:rPr lang="en-US" dirty="0"/>
              <a:t>, pp. 15-29. Springer Berlin Heidelberg, 2010.</a:t>
            </a:r>
          </a:p>
          <a:p>
            <a:pPr lvl="0"/>
            <a:r>
              <a:rPr lang="en-US" dirty="0" err="1"/>
              <a:t>Karpathy</a:t>
            </a:r>
            <a:r>
              <a:rPr lang="en-US" dirty="0"/>
              <a:t>, Andrej, Armand </a:t>
            </a:r>
            <a:r>
              <a:rPr lang="en-US" dirty="0" err="1"/>
              <a:t>Joulin</a:t>
            </a:r>
            <a:r>
              <a:rPr lang="en-US" dirty="0"/>
              <a:t>, and Li </a:t>
            </a:r>
            <a:r>
              <a:rPr lang="en-US" dirty="0" err="1"/>
              <a:t>Fei-Fei</a:t>
            </a:r>
            <a:r>
              <a:rPr lang="en-US" dirty="0"/>
              <a:t>. "Deep fragment </a:t>
            </a:r>
            <a:r>
              <a:rPr lang="en-US" dirty="0" err="1"/>
              <a:t>embeddings</a:t>
            </a:r>
            <a:r>
              <a:rPr lang="en-US" dirty="0"/>
              <a:t> for bidirectional image sentence mapping." </a:t>
            </a:r>
            <a:r>
              <a:rPr lang="en-US" i="1" dirty="0" err="1"/>
              <a:t>arXiv</a:t>
            </a:r>
            <a:r>
              <a:rPr lang="en-US" i="1" dirty="0"/>
              <a:t> preprint arXiv:1406.5679</a:t>
            </a:r>
            <a:r>
              <a:rPr lang="en-US" dirty="0"/>
              <a:t>(2014).</a:t>
            </a:r>
          </a:p>
          <a:p>
            <a:pPr lvl="0"/>
            <a:r>
              <a:rPr lang="en-US" dirty="0" err="1"/>
              <a:t>Zitnick</a:t>
            </a:r>
            <a:r>
              <a:rPr lang="en-US" dirty="0"/>
              <a:t>, C. Lawrence, Devi Parikh, and Lucy </a:t>
            </a:r>
            <a:r>
              <a:rPr lang="en-US" dirty="0" err="1"/>
              <a:t>Vanderwende</a:t>
            </a:r>
            <a:r>
              <a:rPr lang="en-US" dirty="0"/>
              <a:t>. "Learning the visual interpretation of sentences." In </a:t>
            </a:r>
            <a:r>
              <a:rPr lang="en-US" i="1" dirty="0"/>
              <a:t>Computer Vision (ICCV), 2013 IEEE International Conference on</a:t>
            </a:r>
            <a:r>
              <a:rPr lang="en-US" dirty="0"/>
              <a:t>, pp. 1681-1688. IEEE, 2013.</a:t>
            </a:r>
          </a:p>
          <a:p>
            <a:pPr lvl="0"/>
            <a:r>
              <a:rPr lang="en-US" dirty="0" err="1"/>
              <a:t>Zitnick</a:t>
            </a:r>
            <a:r>
              <a:rPr lang="en-US" dirty="0"/>
              <a:t>, C. Lawrence, and Devi Parikh. "Bringing semantics into focus using visual abstraction." In </a:t>
            </a:r>
            <a:r>
              <a:rPr lang="en-US" i="1" dirty="0"/>
              <a:t>Computer Vision and Pattern Recognition (CVPR), 2013 IEEE Conference on</a:t>
            </a:r>
            <a:r>
              <a:rPr lang="en-US" dirty="0"/>
              <a:t>, pp. 3009-3016. IEEE, 2013.</a:t>
            </a:r>
          </a:p>
          <a:p>
            <a:pPr lvl="0"/>
            <a:r>
              <a:rPr lang="en-US" dirty="0" err="1"/>
              <a:t>Frome</a:t>
            </a:r>
            <a:r>
              <a:rPr lang="en-US" dirty="0"/>
              <a:t>, Andrea, Greg S. </a:t>
            </a:r>
            <a:r>
              <a:rPr lang="en-US" dirty="0" err="1"/>
              <a:t>Corrado</a:t>
            </a:r>
            <a:r>
              <a:rPr lang="en-US" dirty="0"/>
              <a:t>, Jon </a:t>
            </a:r>
            <a:r>
              <a:rPr lang="en-US" dirty="0" err="1"/>
              <a:t>Shlens</a:t>
            </a:r>
            <a:r>
              <a:rPr lang="en-US" dirty="0"/>
              <a:t>, </a:t>
            </a:r>
            <a:r>
              <a:rPr lang="en-US" dirty="0" err="1"/>
              <a:t>Samy</a:t>
            </a:r>
            <a:r>
              <a:rPr lang="en-US" dirty="0"/>
              <a:t> </a:t>
            </a:r>
            <a:r>
              <a:rPr lang="en-US" dirty="0" err="1"/>
              <a:t>Bengio</a:t>
            </a:r>
            <a:r>
              <a:rPr lang="en-US" dirty="0"/>
              <a:t>, Jeff Dean, and Tomas </a:t>
            </a:r>
            <a:r>
              <a:rPr lang="en-US" dirty="0" err="1"/>
              <a:t>Mikolov</a:t>
            </a:r>
            <a:r>
              <a:rPr lang="en-US" dirty="0"/>
              <a:t>. "Devise: A deep visual-semantic embedding model." In </a:t>
            </a:r>
            <a:r>
              <a:rPr lang="en-US" i="1" dirty="0"/>
              <a:t>Advances in Neural Information Processing Systems</a:t>
            </a:r>
            <a:r>
              <a:rPr lang="en-US" dirty="0"/>
              <a:t>, pp. 2121-2129. 2013.</a:t>
            </a:r>
          </a:p>
          <a:p>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42</a:t>
            </a:fld>
            <a:endParaRPr lang="en-US"/>
          </a:p>
        </p:txBody>
      </p:sp>
    </p:spTree>
    <p:extLst>
      <p:ext uri="{BB962C8B-B14F-4D97-AF65-F5344CB8AC3E}">
        <p14:creationId xmlns:p14="http://schemas.microsoft.com/office/powerpoint/2010/main" val="39813890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Gong, </a:t>
            </a:r>
            <a:r>
              <a:rPr lang="en-US" dirty="0" err="1"/>
              <a:t>Yunchao</a:t>
            </a:r>
            <a:r>
              <a:rPr lang="en-US" dirty="0"/>
              <a:t>, </a:t>
            </a:r>
            <a:r>
              <a:rPr lang="en-US" dirty="0" err="1"/>
              <a:t>Liwei</a:t>
            </a:r>
            <a:r>
              <a:rPr lang="en-US" dirty="0"/>
              <a:t> Wang, Micah </a:t>
            </a:r>
            <a:r>
              <a:rPr lang="en-US" dirty="0" err="1"/>
              <a:t>Hodosh</a:t>
            </a:r>
            <a:r>
              <a:rPr lang="en-US" dirty="0"/>
              <a:t>, Julia </a:t>
            </a:r>
            <a:r>
              <a:rPr lang="en-US" dirty="0" err="1"/>
              <a:t>Hockenmaier</a:t>
            </a:r>
            <a:r>
              <a:rPr lang="en-US" dirty="0"/>
              <a:t>, and Svetlana </a:t>
            </a:r>
            <a:r>
              <a:rPr lang="en-US" dirty="0" err="1"/>
              <a:t>Lazebnik</a:t>
            </a:r>
            <a:r>
              <a:rPr lang="en-US" dirty="0"/>
              <a:t>. "Improving image-sentence </a:t>
            </a:r>
            <a:r>
              <a:rPr lang="en-US" dirty="0" err="1"/>
              <a:t>embeddings</a:t>
            </a:r>
            <a:r>
              <a:rPr lang="en-US" dirty="0"/>
              <a:t> using large weakly annotated photo collections." In </a:t>
            </a:r>
            <a:r>
              <a:rPr lang="en-US" i="1" dirty="0"/>
              <a:t>Computer Vision–ECCV 2014</a:t>
            </a:r>
            <a:r>
              <a:rPr lang="en-US" dirty="0"/>
              <a:t>, pp. 529-545. Springer International Publishing, 2014.</a:t>
            </a:r>
          </a:p>
          <a:p>
            <a:pPr lvl="0"/>
            <a:r>
              <a:rPr lang="en-US" dirty="0"/>
              <a:t>Gong, </a:t>
            </a:r>
            <a:r>
              <a:rPr lang="en-US" dirty="0" err="1"/>
              <a:t>Yunchao</a:t>
            </a:r>
            <a:r>
              <a:rPr lang="en-US" dirty="0"/>
              <a:t>, </a:t>
            </a:r>
            <a:r>
              <a:rPr lang="en-US" dirty="0" err="1"/>
              <a:t>Qifa</a:t>
            </a:r>
            <a:r>
              <a:rPr lang="en-US" dirty="0"/>
              <a:t> </a:t>
            </a:r>
            <a:r>
              <a:rPr lang="en-US" dirty="0" err="1"/>
              <a:t>Ke</a:t>
            </a:r>
            <a:r>
              <a:rPr lang="en-US" dirty="0"/>
              <a:t>, Michael </a:t>
            </a:r>
            <a:r>
              <a:rPr lang="en-US" dirty="0" err="1"/>
              <a:t>Isard</a:t>
            </a:r>
            <a:r>
              <a:rPr lang="en-US" dirty="0"/>
              <a:t>, and Svetlana </a:t>
            </a:r>
            <a:r>
              <a:rPr lang="en-US" dirty="0" err="1"/>
              <a:t>Lazebnik</a:t>
            </a:r>
            <a:r>
              <a:rPr lang="en-US" dirty="0"/>
              <a:t>. "A multi-view embedding space for modeling internet images, tags, and their </a:t>
            </a:r>
            <a:r>
              <a:rPr lang="en-US" dirty="0" err="1"/>
              <a:t>semantics."</a:t>
            </a:r>
            <a:r>
              <a:rPr lang="en-US" i="1" dirty="0" err="1"/>
              <a:t>International</a:t>
            </a:r>
            <a:r>
              <a:rPr lang="en-US" i="1" dirty="0"/>
              <a:t> Journal of Computer Vision</a:t>
            </a:r>
            <a:r>
              <a:rPr lang="en-US" dirty="0"/>
              <a:t> 106, no. 2 (2014): 210-233.</a:t>
            </a:r>
          </a:p>
          <a:p>
            <a:pPr lvl="0"/>
            <a:r>
              <a:rPr lang="en-US" dirty="0" err="1"/>
              <a:t>Kiela</a:t>
            </a:r>
            <a:r>
              <a:rPr lang="en-US" dirty="0"/>
              <a:t>, </a:t>
            </a:r>
            <a:r>
              <a:rPr lang="en-US" dirty="0" err="1"/>
              <a:t>Douwe</a:t>
            </a:r>
            <a:r>
              <a:rPr lang="en-US" dirty="0"/>
              <a:t>, and Léon </a:t>
            </a:r>
            <a:r>
              <a:rPr lang="en-US" dirty="0" err="1"/>
              <a:t>Bottou</a:t>
            </a:r>
            <a:r>
              <a:rPr lang="en-US" dirty="0"/>
              <a:t>. "Learning Image </a:t>
            </a:r>
            <a:r>
              <a:rPr lang="en-US" dirty="0" err="1"/>
              <a:t>Embeddings</a:t>
            </a:r>
            <a:r>
              <a:rPr lang="en-US" dirty="0"/>
              <a:t> using Convolutional Neural Networks for Improved Multi-Modal Semantics." </a:t>
            </a:r>
            <a:r>
              <a:rPr lang="en-US" dirty="0" err="1"/>
              <a:t>In</a:t>
            </a:r>
            <a:r>
              <a:rPr lang="en-US" i="1" dirty="0" err="1"/>
              <a:t>Proceedings</a:t>
            </a:r>
            <a:r>
              <a:rPr lang="en-US" i="1" dirty="0"/>
              <a:t> of the 2014 Conference on Empirical Methods in Natural Language Processing (EMNLP)</a:t>
            </a:r>
            <a:r>
              <a:rPr lang="en-US" dirty="0"/>
              <a:t>, pp. 36-45. 2014.</a:t>
            </a:r>
          </a:p>
          <a:p>
            <a:pPr lvl="0"/>
            <a:r>
              <a:rPr lang="en-US" dirty="0" err="1"/>
              <a:t>Hodosh</a:t>
            </a:r>
            <a:r>
              <a:rPr lang="en-US" dirty="0"/>
              <a:t>, Micah, Peter Young, and Julia </a:t>
            </a:r>
            <a:r>
              <a:rPr lang="en-US" dirty="0" err="1"/>
              <a:t>Hockenmaier</a:t>
            </a:r>
            <a:r>
              <a:rPr lang="en-US" dirty="0"/>
              <a:t>. "Framing Image Description as a Ranking Task: Data, Models and Evaluation Metrics." </a:t>
            </a:r>
            <a:r>
              <a:rPr lang="en-US" i="1" dirty="0"/>
              <a:t>J. </a:t>
            </a:r>
            <a:r>
              <a:rPr lang="en-US" i="1" dirty="0" err="1"/>
              <a:t>Artif</a:t>
            </a:r>
            <a:r>
              <a:rPr lang="en-US" i="1" dirty="0"/>
              <a:t>. </a:t>
            </a:r>
            <a:r>
              <a:rPr lang="en-US" i="1" dirty="0" err="1"/>
              <a:t>Intell</a:t>
            </a:r>
            <a:r>
              <a:rPr lang="en-US" i="1" dirty="0"/>
              <a:t>. Res.(JAIR)</a:t>
            </a:r>
            <a:r>
              <a:rPr lang="en-US" dirty="0"/>
              <a:t> 47 (2013): 853-899.</a:t>
            </a:r>
          </a:p>
          <a:p>
            <a:pPr lvl="0"/>
            <a:r>
              <a:rPr lang="en-US" dirty="0"/>
              <a:t>Kulkarni, Girish, </a:t>
            </a:r>
            <a:r>
              <a:rPr lang="en-US" dirty="0" err="1"/>
              <a:t>Visruth</a:t>
            </a:r>
            <a:r>
              <a:rPr lang="en-US" dirty="0"/>
              <a:t> </a:t>
            </a:r>
            <a:r>
              <a:rPr lang="en-US" dirty="0" err="1"/>
              <a:t>Premraj</a:t>
            </a:r>
            <a:r>
              <a:rPr lang="en-US" dirty="0"/>
              <a:t>, </a:t>
            </a:r>
            <a:r>
              <a:rPr lang="en-US" dirty="0" err="1"/>
              <a:t>Sagnik</a:t>
            </a:r>
            <a:r>
              <a:rPr lang="en-US" dirty="0"/>
              <a:t> </a:t>
            </a:r>
            <a:r>
              <a:rPr lang="en-US" dirty="0" err="1"/>
              <a:t>Dhar</a:t>
            </a:r>
            <a:r>
              <a:rPr lang="en-US" dirty="0"/>
              <a:t>, </a:t>
            </a:r>
            <a:r>
              <a:rPr lang="en-US" dirty="0" err="1"/>
              <a:t>Siming</a:t>
            </a:r>
            <a:r>
              <a:rPr lang="en-US" dirty="0"/>
              <a:t> Li, </a:t>
            </a:r>
            <a:r>
              <a:rPr lang="en-US" dirty="0" err="1"/>
              <a:t>Yejin</a:t>
            </a:r>
            <a:r>
              <a:rPr lang="en-US" dirty="0"/>
              <a:t> Choi, Alexander C. Berg, and Tamara L. Berg. "Baby talk: Understanding and generating simple image descriptions." In Computer Vision and Pattern Recognition (CVPR), 2011 IEEE Conference on, pp. 1601-1608. IEEE, 2011.</a:t>
            </a:r>
          </a:p>
          <a:p>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43</a:t>
            </a:fld>
            <a:endParaRPr lang="en-US"/>
          </a:p>
        </p:txBody>
      </p:sp>
    </p:spTree>
    <p:extLst>
      <p:ext uri="{BB962C8B-B14F-4D97-AF65-F5344CB8AC3E}">
        <p14:creationId xmlns:p14="http://schemas.microsoft.com/office/powerpoint/2010/main" val="2475190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Yang, </a:t>
            </a:r>
            <a:r>
              <a:rPr lang="en-US" dirty="0" err="1"/>
              <a:t>Yezhou</a:t>
            </a:r>
            <a:r>
              <a:rPr lang="en-US" dirty="0"/>
              <a:t>, </a:t>
            </a:r>
            <a:r>
              <a:rPr lang="en-US" dirty="0" err="1"/>
              <a:t>Ching</a:t>
            </a:r>
            <a:r>
              <a:rPr lang="en-US" dirty="0"/>
              <a:t> </a:t>
            </a:r>
            <a:r>
              <a:rPr lang="en-US" dirty="0" err="1"/>
              <a:t>Lik</a:t>
            </a:r>
            <a:r>
              <a:rPr lang="en-US" dirty="0"/>
              <a:t> </a:t>
            </a:r>
            <a:r>
              <a:rPr lang="en-US" dirty="0" err="1"/>
              <a:t>Teo</a:t>
            </a:r>
            <a:r>
              <a:rPr lang="en-US" dirty="0"/>
              <a:t>, Hal </a:t>
            </a:r>
            <a:r>
              <a:rPr lang="en-US" dirty="0" err="1"/>
              <a:t>Daumé</a:t>
            </a:r>
            <a:r>
              <a:rPr lang="en-US" dirty="0"/>
              <a:t> III, and </a:t>
            </a:r>
            <a:r>
              <a:rPr lang="en-US" dirty="0" err="1"/>
              <a:t>Yiannis</a:t>
            </a:r>
            <a:r>
              <a:rPr lang="en-US" dirty="0"/>
              <a:t> </a:t>
            </a:r>
            <a:r>
              <a:rPr lang="en-US" dirty="0" err="1"/>
              <a:t>Aloimonos</a:t>
            </a:r>
            <a:r>
              <a:rPr lang="en-US" dirty="0"/>
              <a:t>. "Corpus-guided sentence generation of natural images." In </a:t>
            </a:r>
            <a:r>
              <a:rPr lang="en-US" i="1" dirty="0"/>
              <a:t>Proceedings of the Conference on Empirical Methods in Natural Language Processing</a:t>
            </a:r>
            <a:r>
              <a:rPr lang="en-US" dirty="0"/>
              <a:t>, pp. 444-454. Association for Computational Linguistics, 2011.</a:t>
            </a:r>
          </a:p>
          <a:p>
            <a:pPr lvl="0"/>
            <a:r>
              <a:rPr lang="en-US" dirty="0"/>
              <a:t>Li, </a:t>
            </a:r>
            <a:r>
              <a:rPr lang="en-US" dirty="0" err="1"/>
              <a:t>Siming</a:t>
            </a:r>
            <a:r>
              <a:rPr lang="en-US" dirty="0"/>
              <a:t>, Girish Kulkarni, Tamara L. Berg, Alexander C. Berg, and </a:t>
            </a:r>
            <a:r>
              <a:rPr lang="en-US" dirty="0" err="1"/>
              <a:t>Yejin</a:t>
            </a:r>
            <a:r>
              <a:rPr lang="en-US" dirty="0"/>
              <a:t> Choi. "Composing simple image descriptions using web-scale n-grams." </a:t>
            </a:r>
            <a:r>
              <a:rPr lang="en-US" dirty="0" err="1"/>
              <a:t>InProceedings</a:t>
            </a:r>
            <a:r>
              <a:rPr lang="en-US" dirty="0"/>
              <a:t> of the Fifteenth Conference on Computational Natural Language Learning, pp. 220-228. Association for Computational Linguistics, 2011.</a:t>
            </a:r>
          </a:p>
          <a:p>
            <a:pPr lvl="0"/>
            <a:r>
              <a:rPr lang="en-US" dirty="0" err="1"/>
              <a:t>Kuznetsova</a:t>
            </a:r>
            <a:r>
              <a:rPr lang="en-US" dirty="0"/>
              <a:t>, </a:t>
            </a:r>
            <a:r>
              <a:rPr lang="en-US" dirty="0" err="1"/>
              <a:t>Polina</a:t>
            </a:r>
            <a:r>
              <a:rPr lang="en-US" dirty="0"/>
              <a:t>, Vicente Ordonez, Tamara L. Berg, and </a:t>
            </a:r>
            <a:r>
              <a:rPr lang="en-US" dirty="0" err="1"/>
              <a:t>Yejin</a:t>
            </a:r>
            <a:r>
              <a:rPr lang="en-US" dirty="0"/>
              <a:t> Choi. "</a:t>
            </a:r>
            <a:r>
              <a:rPr lang="en-US" dirty="0" err="1"/>
              <a:t>Treetalk</a:t>
            </a:r>
            <a:r>
              <a:rPr lang="en-US" dirty="0"/>
              <a:t>: Composition and compression of trees for image </a:t>
            </a:r>
            <a:r>
              <a:rPr lang="en-US" dirty="0" err="1"/>
              <a:t>descriptions."Transactions</a:t>
            </a:r>
            <a:r>
              <a:rPr lang="en-US" dirty="0"/>
              <a:t> of the Association for Computational Linguistics 2, no. 10 (2014): 351-362.</a:t>
            </a:r>
          </a:p>
          <a:p>
            <a:pPr lvl="0"/>
            <a:r>
              <a:rPr lang="en-US" dirty="0" err="1"/>
              <a:t>Kuznetsova</a:t>
            </a:r>
            <a:r>
              <a:rPr lang="en-US" dirty="0"/>
              <a:t>, </a:t>
            </a:r>
            <a:r>
              <a:rPr lang="en-US" dirty="0" err="1"/>
              <a:t>Polina</a:t>
            </a:r>
            <a:r>
              <a:rPr lang="en-US" dirty="0"/>
              <a:t>, Vicente Ordonez, Alexander C. Berg, Tamara L. Berg, and </a:t>
            </a:r>
            <a:r>
              <a:rPr lang="en-US" dirty="0" err="1"/>
              <a:t>Yejin</a:t>
            </a:r>
            <a:r>
              <a:rPr lang="en-US" dirty="0"/>
              <a:t> Choi. "Generalizing Image Captions for Image-Text Parallel Corpus." </a:t>
            </a:r>
            <a:r>
              <a:rPr lang="en-US" dirty="0" err="1"/>
              <a:t>InACL</a:t>
            </a:r>
            <a:r>
              <a:rPr lang="en-US" dirty="0"/>
              <a:t> (2), pp. 790-796. 2013.</a:t>
            </a:r>
          </a:p>
          <a:p>
            <a:pPr lvl="0"/>
            <a:r>
              <a:rPr lang="en-US" dirty="0" err="1"/>
              <a:t>Kuznetsova</a:t>
            </a:r>
            <a:r>
              <a:rPr lang="en-US" dirty="0"/>
              <a:t>, </a:t>
            </a:r>
            <a:r>
              <a:rPr lang="en-US" dirty="0" err="1"/>
              <a:t>Polina</a:t>
            </a:r>
            <a:r>
              <a:rPr lang="en-US" dirty="0"/>
              <a:t>, Vicente Ordonez, Alexander C. Berg, Tamara L. Berg, and </a:t>
            </a:r>
            <a:r>
              <a:rPr lang="en-US" dirty="0" err="1"/>
              <a:t>Yejin</a:t>
            </a:r>
            <a:r>
              <a:rPr lang="en-US" dirty="0"/>
              <a:t> Choi. "Collective generation of natural image descriptions." </a:t>
            </a:r>
            <a:r>
              <a:rPr lang="en-US" dirty="0" err="1"/>
              <a:t>InProceedings</a:t>
            </a:r>
            <a:r>
              <a:rPr lang="en-US" dirty="0"/>
              <a:t> of the 50th Annual Meeting of the Association for Computational Linguistics: Long Papers-Volume 1, pp. 359-368. Association for Computational Linguistics, 2012.</a:t>
            </a:r>
          </a:p>
          <a:p>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44</a:t>
            </a:fld>
            <a:endParaRPr lang="en-US"/>
          </a:p>
        </p:txBody>
      </p:sp>
    </p:spTree>
    <p:extLst>
      <p:ext uri="{BB962C8B-B14F-4D97-AF65-F5344CB8AC3E}">
        <p14:creationId xmlns:p14="http://schemas.microsoft.com/office/powerpoint/2010/main" val="29564527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Mitchell, Margaret, </a:t>
            </a:r>
            <a:r>
              <a:rPr lang="en-US" dirty="0" err="1"/>
              <a:t>Xufeng</a:t>
            </a:r>
            <a:r>
              <a:rPr lang="en-US" dirty="0"/>
              <a:t> Han, Jesse Dodge, Alyssa Mensch, Amit </a:t>
            </a:r>
            <a:r>
              <a:rPr lang="en-US" dirty="0" err="1"/>
              <a:t>Goyal</a:t>
            </a:r>
            <a:r>
              <a:rPr lang="en-US" dirty="0"/>
              <a:t>, Alex Berg, Kota Yamaguchi, Tamara Berg, Karl </a:t>
            </a:r>
            <a:r>
              <a:rPr lang="en-US" dirty="0" err="1"/>
              <a:t>Stratos</a:t>
            </a:r>
            <a:r>
              <a:rPr lang="en-US" dirty="0"/>
              <a:t>, and Hal </a:t>
            </a:r>
            <a:r>
              <a:rPr lang="en-US" dirty="0" err="1"/>
              <a:t>Daumé</a:t>
            </a:r>
            <a:r>
              <a:rPr lang="en-US" dirty="0"/>
              <a:t> III. "Midge: Generating image descriptions from computer vision detections." </a:t>
            </a:r>
            <a:r>
              <a:rPr lang="en-US" dirty="0" err="1"/>
              <a:t>InProceedings</a:t>
            </a:r>
            <a:r>
              <a:rPr lang="en-US" dirty="0"/>
              <a:t> of the 13th Conference of the European Chapter of the Association for Computational Linguistics, pp. 747-756. Association for Computational Linguistics, 2012.</a:t>
            </a:r>
          </a:p>
          <a:p>
            <a:pPr lvl="0"/>
            <a:r>
              <a:rPr lang="en-US" dirty="0" err="1"/>
              <a:t>Guadarrama</a:t>
            </a:r>
            <a:r>
              <a:rPr lang="en-US" dirty="0"/>
              <a:t>, Sergio, </a:t>
            </a:r>
            <a:r>
              <a:rPr lang="en-US" dirty="0" err="1"/>
              <a:t>Niveda</a:t>
            </a:r>
            <a:r>
              <a:rPr lang="en-US" dirty="0"/>
              <a:t> </a:t>
            </a:r>
            <a:r>
              <a:rPr lang="en-US" dirty="0" err="1"/>
              <a:t>Krishnamoorthy</a:t>
            </a:r>
            <a:r>
              <a:rPr lang="en-US" dirty="0"/>
              <a:t>, Girish </a:t>
            </a:r>
            <a:r>
              <a:rPr lang="en-US" dirty="0" err="1"/>
              <a:t>Malkarnenkar</a:t>
            </a:r>
            <a:r>
              <a:rPr lang="en-US" dirty="0"/>
              <a:t>, </a:t>
            </a:r>
            <a:r>
              <a:rPr lang="en-US" dirty="0" err="1"/>
              <a:t>Subhashini</a:t>
            </a:r>
            <a:r>
              <a:rPr lang="en-US" dirty="0"/>
              <a:t> </a:t>
            </a:r>
            <a:r>
              <a:rPr lang="en-US" dirty="0" err="1"/>
              <a:t>Venugopalan</a:t>
            </a:r>
            <a:r>
              <a:rPr lang="en-US" dirty="0"/>
              <a:t>, Raymond Mooney, Trevor Darrell, and Kate </a:t>
            </a:r>
            <a:r>
              <a:rPr lang="en-US" dirty="0" err="1"/>
              <a:t>Saenko</a:t>
            </a:r>
            <a:r>
              <a:rPr lang="en-US" dirty="0"/>
              <a:t>. "YouTube2Text: Recognizing and Describing Arbitrary Activities Using Semantic Hierarchies and Zero-shot Recognition." In Computer Vision (ICCV), 2013 IEEE International Conference on, pp. 2712-2719. IEEE, 2013.</a:t>
            </a:r>
          </a:p>
          <a:p>
            <a:pPr lvl="0"/>
            <a:r>
              <a:rPr lang="en-US" dirty="0" err="1"/>
              <a:t>Vinyals</a:t>
            </a:r>
            <a:r>
              <a:rPr lang="en-US" dirty="0"/>
              <a:t>, </a:t>
            </a:r>
            <a:r>
              <a:rPr lang="en-US" dirty="0" err="1"/>
              <a:t>Oriol</a:t>
            </a:r>
            <a:r>
              <a:rPr lang="en-US" dirty="0"/>
              <a:t>, Alexander </a:t>
            </a:r>
            <a:r>
              <a:rPr lang="en-US" dirty="0" err="1"/>
              <a:t>Toshev</a:t>
            </a:r>
            <a:r>
              <a:rPr lang="en-US" dirty="0"/>
              <a:t>, </a:t>
            </a:r>
            <a:r>
              <a:rPr lang="en-US" dirty="0" err="1"/>
              <a:t>Samy</a:t>
            </a:r>
            <a:r>
              <a:rPr lang="en-US" dirty="0"/>
              <a:t> </a:t>
            </a:r>
            <a:r>
              <a:rPr lang="en-US" dirty="0" err="1"/>
              <a:t>Bengio</a:t>
            </a:r>
            <a:r>
              <a:rPr lang="en-US" dirty="0"/>
              <a:t>, and </a:t>
            </a:r>
            <a:r>
              <a:rPr lang="en-US" dirty="0" err="1"/>
              <a:t>Dumitru</a:t>
            </a:r>
            <a:r>
              <a:rPr lang="en-US" dirty="0"/>
              <a:t> </a:t>
            </a:r>
            <a:r>
              <a:rPr lang="en-US" dirty="0" err="1"/>
              <a:t>Erhan</a:t>
            </a:r>
            <a:r>
              <a:rPr lang="en-US" dirty="0"/>
              <a:t>. "Show and Tell: A Neural Image Caption Generator." </a:t>
            </a:r>
            <a:r>
              <a:rPr lang="en-US" dirty="0" err="1"/>
              <a:t>arXiv</a:t>
            </a:r>
            <a:r>
              <a:rPr lang="en-US" dirty="0"/>
              <a:t> preprint arXiv:1411.4555(2014).</a:t>
            </a:r>
          </a:p>
          <a:p>
            <a:pPr lvl="0"/>
            <a:r>
              <a:rPr lang="en-US" dirty="0" err="1"/>
              <a:t>Kiros</a:t>
            </a:r>
            <a:r>
              <a:rPr lang="en-US" dirty="0"/>
              <a:t>, Ryan, </a:t>
            </a:r>
            <a:r>
              <a:rPr lang="en-US" dirty="0" err="1"/>
              <a:t>Ruslan</a:t>
            </a:r>
            <a:r>
              <a:rPr lang="en-US" dirty="0"/>
              <a:t> </a:t>
            </a:r>
            <a:r>
              <a:rPr lang="en-US" dirty="0" err="1"/>
              <a:t>Salakhutdinov</a:t>
            </a:r>
            <a:r>
              <a:rPr lang="en-US" dirty="0"/>
              <a:t>, and Richard S. </a:t>
            </a:r>
            <a:r>
              <a:rPr lang="en-US" dirty="0" err="1"/>
              <a:t>Zemel</a:t>
            </a:r>
            <a:r>
              <a:rPr lang="en-US" dirty="0"/>
              <a:t>. "Unifying visual-semantic </a:t>
            </a:r>
            <a:r>
              <a:rPr lang="en-US" dirty="0" err="1"/>
              <a:t>embeddings</a:t>
            </a:r>
            <a:r>
              <a:rPr lang="en-US" dirty="0"/>
              <a:t> with multimodal neural language models." </a:t>
            </a:r>
            <a:r>
              <a:rPr lang="en-US" dirty="0" err="1"/>
              <a:t>arXiv</a:t>
            </a:r>
            <a:r>
              <a:rPr lang="en-US" dirty="0"/>
              <a:t> preprint arXiv:1411.2539 (2014).</a:t>
            </a:r>
          </a:p>
          <a:p>
            <a:pPr lvl="0"/>
            <a:r>
              <a:rPr lang="en-US" dirty="0"/>
              <a:t>Mao, </a:t>
            </a:r>
            <a:r>
              <a:rPr lang="en-US" dirty="0" err="1"/>
              <a:t>Junhua</a:t>
            </a:r>
            <a:r>
              <a:rPr lang="en-US" dirty="0"/>
              <a:t>, Wei Xu, Yi Yang, Jiang Wang, and Alan L. </a:t>
            </a:r>
            <a:r>
              <a:rPr lang="en-US" dirty="0" err="1"/>
              <a:t>Yuille</a:t>
            </a:r>
            <a:r>
              <a:rPr lang="en-US" dirty="0"/>
              <a:t>. "Explain images with multimodal recurrent neural networks." </a:t>
            </a:r>
            <a:r>
              <a:rPr lang="en-US" dirty="0" err="1"/>
              <a:t>arXiv</a:t>
            </a:r>
            <a:r>
              <a:rPr lang="en-US" dirty="0"/>
              <a:t> preprint arXiv:1410.1090 (2014).</a:t>
            </a:r>
          </a:p>
          <a:p>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45</a:t>
            </a:fld>
            <a:endParaRPr lang="en-US"/>
          </a:p>
        </p:txBody>
      </p:sp>
    </p:spTree>
    <p:extLst>
      <p:ext uri="{BB962C8B-B14F-4D97-AF65-F5344CB8AC3E}">
        <p14:creationId xmlns:p14="http://schemas.microsoft.com/office/powerpoint/2010/main" val="34375637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Yan-Ying Chen, Tao Chen, </a:t>
            </a:r>
            <a:r>
              <a:rPr lang="en-US" dirty="0" err="1"/>
              <a:t>Taikun</a:t>
            </a:r>
            <a:r>
              <a:rPr lang="en-US" dirty="0"/>
              <a:t> Liu, Hong-Yuan Mark Liao, Shih-Fu Chang. “Assistive Image Comment Robot – A Novel Mid-Level Concept-Based Representation.” IEEE TRANSACTIONS ON AFFECTIVE COMPUTING </a:t>
            </a:r>
          </a:p>
          <a:p>
            <a:pPr lvl="0"/>
            <a:r>
              <a:rPr lang="en-US" dirty="0"/>
              <a:t>Ordonez, Vicente, Girish Kulkarni, and Tamara L. Berg. "Im2text: Describing images using 1 million captioned photographs." In Advances in Neural Information Processing Systems, pp. 1143-1151. 2011.</a:t>
            </a:r>
          </a:p>
          <a:p>
            <a:pPr lvl="0"/>
            <a:r>
              <a:rPr lang="en-US" dirty="0" err="1"/>
              <a:t>Rohrbach</a:t>
            </a:r>
            <a:r>
              <a:rPr lang="en-US" dirty="0"/>
              <a:t>, Marcus, Wei </a:t>
            </a:r>
            <a:r>
              <a:rPr lang="en-US" dirty="0" err="1"/>
              <a:t>Qiu</a:t>
            </a:r>
            <a:r>
              <a:rPr lang="en-US" dirty="0"/>
              <a:t>, Ivan </a:t>
            </a:r>
            <a:r>
              <a:rPr lang="en-US" dirty="0" err="1"/>
              <a:t>Titov</a:t>
            </a:r>
            <a:r>
              <a:rPr lang="en-US" dirty="0"/>
              <a:t>, Stefan </a:t>
            </a:r>
            <a:r>
              <a:rPr lang="en-US" dirty="0" err="1"/>
              <a:t>Thater</a:t>
            </a:r>
            <a:r>
              <a:rPr lang="en-US" dirty="0"/>
              <a:t>, Manfred </a:t>
            </a:r>
            <a:r>
              <a:rPr lang="en-US" dirty="0" err="1"/>
              <a:t>Pinkal</a:t>
            </a:r>
            <a:r>
              <a:rPr lang="en-US" dirty="0"/>
              <a:t>, and </a:t>
            </a:r>
            <a:r>
              <a:rPr lang="en-US" dirty="0" err="1"/>
              <a:t>Bernt</a:t>
            </a:r>
            <a:r>
              <a:rPr lang="en-US" dirty="0"/>
              <a:t> </a:t>
            </a:r>
            <a:r>
              <a:rPr lang="en-US" dirty="0" err="1"/>
              <a:t>Schiele</a:t>
            </a:r>
            <a:r>
              <a:rPr lang="en-US" dirty="0"/>
              <a:t>. "Translating video content to natural language descriptions." </a:t>
            </a:r>
            <a:r>
              <a:rPr lang="en-US" dirty="0" err="1"/>
              <a:t>InComputer</a:t>
            </a:r>
            <a:r>
              <a:rPr lang="en-US" dirty="0"/>
              <a:t> Vision (ICCV), 2013 IEEE International Conference on, pp. 433-440. IEEE, 2013.</a:t>
            </a:r>
          </a:p>
          <a:p>
            <a:pPr lvl="0"/>
            <a:r>
              <a:rPr lang="en-US" dirty="0" err="1"/>
              <a:t>Tapaswi</a:t>
            </a:r>
            <a:r>
              <a:rPr lang="en-US" dirty="0"/>
              <a:t>, </a:t>
            </a:r>
            <a:r>
              <a:rPr lang="en-US" dirty="0" err="1"/>
              <a:t>Makarand</a:t>
            </a:r>
            <a:r>
              <a:rPr lang="en-US" dirty="0"/>
              <a:t>, Martin </a:t>
            </a:r>
            <a:r>
              <a:rPr lang="en-US" dirty="0" err="1"/>
              <a:t>Bäuml</a:t>
            </a:r>
            <a:r>
              <a:rPr lang="en-US" dirty="0"/>
              <a:t>, and Rainer </a:t>
            </a:r>
            <a:r>
              <a:rPr lang="en-US" dirty="0" err="1"/>
              <a:t>Stiefelhagen</a:t>
            </a:r>
            <a:r>
              <a:rPr lang="en-US" dirty="0"/>
              <a:t>. "Story-based Video Retrieval in TV series using Plot Synopses." In Proceedings of International Conference on Multimedia Retrieval, p. 137. ACM, 2014.</a:t>
            </a:r>
          </a:p>
          <a:p>
            <a:pPr lvl="0"/>
            <a:r>
              <a:rPr lang="en-US" dirty="0" err="1"/>
              <a:t>Vignesh</a:t>
            </a:r>
            <a:r>
              <a:rPr lang="en-US" dirty="0"/>
              <a:t> </a:t>
            </a:r>
            <a:r>
              <a:rPr lang="en-US" dirty="0" err="1"/>
              <a:t>Ramanathan</a:t>
            </a:r>
            <a:r>
              <a:rPr lang="en-US" dirty="0"/>
              <a:t>, Armand </a:t>
            </a:r>
            <a:r>
              <a:rPr lang="en-US" dirty="0" err="1"/>
              <a:t>Joulin</a:t>
            </a:r>
            <a:r>
              <a:rPr lang="en-US" dirty="0"/>
              <a:t>, Percy Liang, Li </a:t>
            </a:r>
            <a:r>
              <a:rPr lang="en-US" dirty="0" err="1"/>
              <a:t>Fei-Fei</a:t>
            </a:r>
            <a:r>
              <a:rPr lang="en-US" dirty="0"/>
              <a:t>. “Linking People in Videos with “Their” Names Using </a:t>
            </a:r>
            <a:r>
              <a:rPr lang="en-US" dirty="0" err="1"/>
              <a:t>Coreference</a:t>
            </a:r>
            <a:r>
              <a:rPr lang="en-US" dirty="0"/>
              <a:t> Resolution.” In Computer Vision – ECCV 2014, Vol. 8689. Springer, 2014.</a:t>
            </a:r>
          </a:p>
          <a:p>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46</a:t>
            </a:fld>
            <a:endParaRPr lang="en-US"/>
          </a:p>
        </p:txBody>
      </p:sp>
    </p:spTree>
    <p:extLst>
      <p:ext uri="{BB962C8B-B14F-4D97-AF65-F5344CB8AC3E}">
        <p14:creationId xmlns:p14="http://schemas.microsoft.com/office/powerpoint/2010/main" val="1594316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840" y="2750365"/>
            <a:ext cx="8911687" cy="1280890"/>
          </a:xfrm>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47</a:t>
            </a:fld>
            <a:endParaRPr lang="en-US"/>
          </a:p>
        </p:txBody>
      </p:sp>
    </p:spTree>
    <p:extLst>
      <p:ext uri="{BB962C8B-B14F-4D97-AF65-F5344CB8AC3E}">
        <p14:creationId xmlns:p14="http://schemas.microsoft.com/office/powerpoint/2010/main" val="10863389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 Similarity</a:t>
            </a:r>
            <a:endParaRPr lang="en-US" dirty="0"/>
          </a:p>
        </p:txBody>
      </p:sp>
      <p:pic>
        <p:nvPicPr>
          <p:cNvPr id="6" name="Content Placeholder 5"/>
          <p:cNvPicPr>
            <a:picLocks noGrp="1" noChangeAspect="1"/>
          </p:cNvPicPr>
          <p:nvPr>
            <p:ph idx="1"/>
          </p:nvPr>
        </p:nvPicPr>
        <p:blipFill>
          <a:blip r:embed="rId2"/>
          <a:stretch>
            <a:fillRect/>
          </a:stretch>
        </p:blipFill>
        <p:spPr>
          <a:xfrm>
            <a:off x="2905030" y="2301110"/>
            <a:ext cx="4648200" cy="3619500"/>
          </a:xfrm>
          <a:prstGeom prst="rect">
            <a:avLst/>
          </a:prstGeom>
        </p:spPr>
      </p:pic>
      <p:sp>
        <p:nvSpPr>
          <p:cNvPr id="4" name="Slide Number Placeholder 3"/>
          <p:cNvSpPr>
            <a:spLocks noGrp="1"/>
          </p:cNvSpPr>
          <p:nvPr>
            <p:ph type="sldNum" sz="quarter" idx="12"/>
          </p:nvPr>
        </p:nvSpPr>
        <p:spPr/>
        <p:txBody>
          <a:bodyPr/>
          <a:lstStyle/>
          <a:p>
            <a:fld id="{D247198E-D50D-44C6-91D2-1FE1FC5108DD}" type="slidenum">
              <a:rPr lang="en-US" smtClean="0"/>
              <a:t>48</a:t>
            </a:fld>
            <a:endParaRPr lang="en-US"/>
          </a:p>
        </p:txBody>
      </p:sp>
      <p:pic>
        <p:nvPicPr>
          <p:cNvPr id="7" name="Picture 6"/>
          <p:cNvPicPr>
            <a:picLocks noChangeAspect="1"/>
          </p:cNvPicPr>
          <p:nvPr/>
        </p:nvPicPr>
        <p:blipFill>
          <a:blip r:embed="rId3"/>
          <a:stretch>
            <a:fillRect/>
          </a:stretch>
        </p:blipFill>
        <p:spPr>
          <a:xfrm>
            <a:off x="7997385" y="3226047"/>
            <a:ext cx="4006419" cy="563755"/>
          </a:xfrm>
          <a:prstGeom prst="rect">
            <a:avLst/>
          </a:prstGeom>
        </p:spPr>
      </p:pic>
      <p:sp>
        <p:nvSpPr>
          <p:cNvPr id="8" name="TextBox 7"/>
          <p:cNvSpPr txBox="1"/>
          <p:nvPr/>
        </p:nvSpPr>
        <p:spPr>
          <a:xfrm>
            <a:off x="8119431" y="2743200"/>
            <a:ext cx="3338350" cy="369332"/>
          </a:xfrm>
          <a:prstGeom prst="rect">
            <a:avLst/>
          </a:prstGeom>
          <a:noFill/>
        </p:spPr>
        <p:txBody>
          <a:bodyPr wrap="none" rtlCol="0">
            <a:spAutoFit/>
          </a:bodyPr>
          <a:lstStyle/>
          <a:p>
            <a:r>
              <a:rPr lang="en-US" dirty="0" smtClean="0"/>
              <a:t>Similarity between Hill and Coast:</a:t>
            </a:r>
            <a:endParaRPr lang="en-US" dirty="0"/>
          </a:p>
        </p:txBody>
      </p:sp>
    </p:spTree>
    <p:extLst>
      <p:ext uri="{BB962C8B-B14F-4D97-AF65-F5344CB8AC3E}">
        <p14:creationId xmlns:p14="http://schemas.microsoft.com/office/powerpoint/2010/main" val="2390666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Convolutional Neural Networks architecture - </a:t>
            </a:r>
            <a:r>
              <a:rPr lang="en-US" dirty="0" err="1" smtClean="0"/>
              <a:t>AlexNet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589212" y="2133600"/>
            <a:ext cx="9067800" cy="3048000"/>
          </a:xfrm>
          <a:prstGeom prst="rect">
            <a:avLst/>
          </a:prstGeom>
        </p:spPr>
      </p:pic>
      <p:sp>
        <p:nvSpPr>
          <p:cNvPr id="5" name="Slide Number Placeholder 4"/>
          <p:cNvSpPr>
            <a:spLocks noGrp="1"/>
          </p:cNvSpPr>
          <p:nvPr>
            <p:ph type="sldNum" sz="quarter" idx="12"/>
          </p:nvPr>
        </p:nvSpPr>
        <p:spPr/>
        <p:txBody>
          <a:bodyPr/>
          <a:lstStyle/>
          <a:p>
            <a:fld id="{D247198E-D50D-44C6-91D2-1FE1FC5108DD}" type="slidenum">
              <a:rPr lang="en-US" smtClean="0"/>
              <a:t>49</a:t>
            </a:fld>
            <a:endParaRPr lang="en-US"/>
          </a:p>
        </p:txBody>
      </p:sp>
    </p:spTree>
    <p:extLst>
      <p:ext uri="{BB962C8B-B14F-4D97-AF65-F5344CB8AC3E}">
        <p14:creationId xmlns:p14="http://schemas.microsoft.com/office/powerpoint/2010/main" val="2119601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Selection</a:t>
            </a:r>
            <a:endParaRPr lang="en-US" dirty="0"/>
          </a:p>
        </p:txBody>
      </p:sp>
      <p:sp>
        <p:nvSpPr>
          <p:cNvPr id="3" name="Content Placeholder 2"/>
          <p:cNvSpPr>
            <a:spLocks noGrp="1"/>
          </p:cNvSpPr>
          <p:nvPr>
            <p:ph idx="1"/>
          </p:nvPr>
        </p:nvSpPr>
        <p:spPr/>
        <p:txBody>
          <a:bodyPr/>
          <a:lstStyle/>
          <a:p>
            <a:r>
              <a:rPr lang="en-US" dirty="0"/>
              <a:t>The selected papers </a:t>
            </a:r>
            <a:r>
              <a:rPr lang="en-US" dirty="0" smtClean="0"/>
              <a:t>are summarized </a:t>
            </a:r>
            <a:r>
              <a:rPr lang="en-US" dirty="0"/>
              <a:t>into </a:t>
            </a:r>
            <a:r>
              <a:rPr lang="en-US" dirty="0" smtClean="0"/>
              <a:t>the following categories:</a:t>
            </a:r>
          </a:p>
          <a:p>
            <a:pPr lvl="1"/>
            <a:r>
              <a:rPr lang="en-US" b="1" dirty="0" smtClean="0"/>
              <a:t>Image-Sentence Embedding</a:t>
            </a:r>
          </a:p>
          <a:p>
            <a:pPr lvl="1"/>
            <a:r>
              <a:rPr lang="en-US" b="1" dirty="0">
                <a:solidFill>
                  <a:schemeClr val="tx1"/>
                </a:solidFill>
              </a:rPr>
              <a:t>Caption </a:t>
            </a:r>
            <a:r>
              <a:rPr lang="en-US" b="1" dirty="0" smtClean="0">
                <a:solidFill>
                  <a:schemeClr val="tx1"/>
                </a:solidFill>
              </a:rPr>
              <a:t>transferring</a:t>
            </a:r>
            <a:endParaRPr lang="en-US" b="1" dirty="0" smtClean="0"/>
          </a:p>
          <a:p>
            <a:pPr lvl="1"/>
            <a:r>
              <a:rPr lang="en-US" b="1" dirty="0" smtClean="0"/>
              <a:t>Sentence synthesis</a:t>
            </a:r>
          </a:p>
        </p:txBody>
      </p:sp>
      <p:sp>
        <p:nvSpPr>
          <p:cNvPr id="4" name="Slide Number Placeholder 3"/>
          <p:cNvSpPr>
            <a:spLocks noGrp="1"/>
          </p:cNvSpPr>
          <p:nvPr>
            <p:ph type="sldNum" sz="quarter" idx="12"/>
          </p:nvPr>
        </p:nvSpPr>
        <p:spPr/>
        <p:txBody>
          <a:bodyPr/>
          <a:lstStyle/>
          <a:p>
            <a:fld id="{D247198E-D50D-44C6-91D2-1FE1FC5108DD}" type="slidenum">
              <a:rPr lang="en-US" smtClean="0"/>
              <a:t>5</a:t>
            </a:fld>
            <a:endParaRPr lang="en-US"/>
          </a:p>
        </p:txBody>
      </p:sp>
    </p:spTree>
    <p:extLst>
      <p:ext uri="{BB962C8B-B14F-4D97-AF65-F5344CB8AC3E}">
        <p14:creationId xmlns:p14="http://schemas.microsoft.com/office/powerpoint/2010/main" val="42775229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Ideas</a:t>
            </a:r>
            <a:endParaRPr lang="en-US" dirty="0"/>
          </a:p>
        </p:txBody>
      </p:sp>
      <p:sp>
        <p:nvSpPr>
          <p:cNvPr id="3" name="Content Placeholder 2"/>
          <p:cNvSpPr>
            <a:spLocks noGrp="1"/>
          </p:cNvSpPr>
          <p:nvPr>
            <p:ph idx="1"/>
          </p:nvPr>
        </p:nvSpPr>
        <p:spPr/>
        <p:txBody>
          <a:bodyPr/>
          <a:lstStyle/>
          <a:p>
            <a:r>
              <a:rPr lang="en-US" dirty="0" smtClean="0"/>
              <a:t>Emotional image captioning</a:t>
            </a:r>
          </a:p>
          <a:p>
            <a:pPr lvl="1"/>
            <a:r>
              <a:rPr lang="en-US" dirty="0" smtClean="0"/>
              <a:t>Train multiply </a:t>
            </a:r>
            <a:r>
              <a:rPr lang="en-US" dirty="0" err="1" smtClean="0"/>
              <a:t>rnn</a:t>
            </a:r>
            <a:r>
              <a:rPr lang="en-US" dirty="0" smtClean="0"/>
              <a:t> model for different emotions (positive</a:t>
            </a:r>
            <a:r>
              <a:rPr lang="en-US" dirty="0"/>
              <a:t>, </a:t>
            </a:r>
            <a:r>
              <a:rPr lang="en-US" dirty="0" smtClean="0"/>
              <a:t>neutral, negative)</a:t>
            </a:r>
          </a:p>
          <a:p>
            <a:pPr lvl="1"/>
            <a:r>
              <a:rPr lang="en-US" dirty="0" smtClean="0"/>
              <a:t>Or, add emotion control variables into the model </a:t>
            </a:r>
          </a:p>
          <a:p>
            <a:r>
              <a:rPr lang="en-US" dirty="0" smtClean="0"/>
              <a:t>Combine language model method and syntactic tree/template based language generation method</a:t>
            </a:r>
          </a:p>
          <a:p>
            <a:pPr lvl="1"/>
            <a:r>
              <a:rPr lang="en-US" dirty="0" smtClean="0"/>
              <a:t>Use </a:t>
            </a:r>
            <a:r>
              <a:rPr lang="en-US" dirty="0" err="1" smtClean="0"/>
              <a:t>rnn</a:t>
            </a:r>
            <a:r>
              <a:rPr lang="en-US" dirty="0"/>
              <a:t> </a:t>
            </a:r>
            <a:r>
              <a:rPr lang="en-US" dirty="0" smtClean="0"/>
              <a:t>model to generate phrase or segment of sentences</a:t>
            </a:r>
          </a:p>
          <a:p>
            <a:pPr lvl="1"/>
            <a:r>
              <a:rPr lang="en-US" dirty="0" smtClean="0"/>
              <a:t>And then use syntactic tree/template to generate final captions  </a:t>
            </a:r>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50</a:t>
            </a:fld>
            <a:endParaRPr lang="en-US"/>
          </a:p>
        </p:txBody>
      </p:sp>
    </p:spTree>
    <p:extLst>
      <p:ext uri="{BB962C8B-B14F-4D97-AF65-F5344CB8AC3E}">
        <p14:creationId xmlns:p14="http://schemas.microsoft.com/office/powerpoint/2010/main" val="16792485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Image-Sentence Embedding</a:t>
            </a:r>
          </a:p>
        </p:txBody>
      </p:sp>
      <p:sp>
        <p:nvSpPr>
          <p:cNvPr id="3" name="Content Placeholder 2"/>
          <p:cNvSpPr>
            <a:spLocks noGrp="1"/>
          </p:cNvSpPr>
          <p:nvPr>
            <p:ph idx="1"/>
          </p:nvPr>
        </p:nvSpPr>
        <p:spPr/>
        <p:txBody>
          <a:bodyPr/>
          <a:lstStyle/>
          <a:p>
            <a:r>
              <a:rPr lang="en-US" dirty="0" smtClean="0"/>
              <a:t>Embedding is learned from Neural Network model </a:t>
            </a:r>
            <a:endParaRPr lang="en-US" dirty="0"/>
          </a:p>
          <a:p>
            <a:endParaRPr lang="en-US" dirty="0"/>
          </a:p>
        </p:txBody>
      </p:sp>
      <p:pic>
        <p:nvPicPr>
          <p:cNvPr id="6" name="Picture 5"/>
          <p:cNvPicPr>
            <a:picLocks noChangeAspect="1"/>
          </p:cNvPicPr>
          <p:nvPr/>
        </p:nvPicPr>
        <p:blipFill>
          <a:blip r:embed="rId2"/>
          <a:stretch>
            <a:fillRect/>
          </a:stretch>
        </p:blipFill>
        <p:spPr>
          <a:xfrm>
            <a:off x="2803523" y="2647851"/>
            <a:ext cx="6200775" cy="3943350"/>
          </a:xfrm>
          <a:prstGeom prst="rect">
            <a:avLst/>
          </a:prstGeom>
        </p:spPr>
      </p:pic>
      <p:sp>
        <p:nvSpPr>
          <p:cNvPr id="7" name="TextBox 6"/>
          <p:cNvSpPr txBox="1"/>
          <p:nvPr/>
        </p:nvSpPr>
        <p:spPr>
          <a:xfrm>
            <a:off x="3743325" y="6591201"/>
            <a:ext cx="8220075" cy="276999"/>
          </a:xfrm>
          <a:prstGeom prst="rect">
            <a:avLst/>
          </a:prstGeom>
          <a:noFill/>
        </p:spPr>
        <p:txBody>
          <a:bodyPr wrap="square" rtlCol="0">
            <a:spAutoFit/>
          </a:bodyPr>
          <a:lstStyle/>
          <a:p>
            <a:r>
              <a:rPr lang="en-US" sz="1200" dirty="0" err="1" smtClean="0"/>
              <a:t>Kiela</a:t>
            </a:r>
            <a:r>
              <a:rPr lang="en-US" sz="1200" dirty="0" smtClean="0"/>
              <a:t> et al. </a:t>
            </a:r>
            <a:r>
              <a:rPr lang="en-US" sz="1200" dirty="0"/>
              <a:t>"Learning image </a:t>
            </a:r>
            <a:r>
              <a:rPr lang="en-US" sz="1200" dirty="0" err="1"/>
              <a:t>embeddings</a:t>
            </a:r>
            <a:r>
              <a:rPr lang="en-US" sz="1200" dirty="0"/>
              <a:t> using convolutional neural networks for improved multi-modal semantics</a:t>
            </a:r>
            <a:r>
              <a:rPr lang="en-US" sz="1200" dirty="0" smtClean="0"/>
              <a:t>.“ </a:t>
            </a:r>
            <a:r>
              <a:rPr lang="en-US" sz="1200" i="1" dirty="0" smtClean="0"/>
              <a:t>EMNLP</a:t>
            </a:r>
            <a:r>
              <a:rPr lang="en-US" sz="1200" dirty="0" smtClean="0"/>
              <a:t> </a:t>
            </a:r>
            <a:r>
              <a:rPr lang="en-US" sz="1200" dirty="0"/>
              <a:t>2014.</a:t>
            </a:r>
          </a:p>
        </p:txBody>
      </p:sp>
      <p:sp>
        <p:nvSpPr>
          <p:cNvPr id="4" name="Slide Number Placeholder 3"/>
          <p:cNvSpPr>
            <a:spLocks noGrp="1"/>
          </p:cNvSpPr>
          <p:nvPr>
            <p:ph type="sldNum" sz="quarter" idx="12"/>
          </p:nvPr>
        </p:nvSpPr>
        <p:spPr/>
        <p:txBody>
          <a:bodyPr/>
          <a:lstStyle/>
          <a:p>
            <a:fld id="{D247198E-D50D-44C6-91D2-1FE1FC5108DD}" type="slidenum">
              <a:rPr lang="en-US" smtClean="0"/>
              <a:t>51</a:t>
            </a:fld>
            <a:endParaRPr lang="en-US"/>
          </a:p>
        </p:txBody>
      </p:sp>
    </p:spTree>
    <p:extLst>
      <p:ext uri="{BB962C8B-B14F-4D97-AF65-F5344CB8AC3E}">
        <p14:creationId xmlns:p14="http://schemas.microsoft.com/office/powerpoint/2010/main" val="3941313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Image-Sentence Embedding</a:t>
            </a:r>
          </a:p>
        </p:txBody>
      </p:sp>
      <p:sp>
        <p:nvSpPr>
          <p:cNvPr id="3" name="Content Placeholder 2"/>
          <p:cNvSpPr>
            <a:spLocks noGrp="1"/>
          </p:cNvSpPr>
          <p:nvPr>
            <p:ph idx="1"/>
          </p:nvPr>
        </p:nvSpPr>
        <p:spPr/>
        <p:txBody>
          <a:bodyPr/>
          <a:lstStyle/>
          <a:p>
            <a:r>
              <a:rPr lang="en-US" dirty="0" smtClean="0"/>
              <a:t>Other ideas in this category:</a:t>
            </a:r>
          </a:p>
          <a:p>
            <a:pPr lvl="1"/>
            <a:r>
              <a:rPr lang="en-US" dirty="0"/>
              <a:t>use large amounts of </a:t>
            </a:r>
            <a:r>
              <a:rPr lang="en-US" dirty="0" smtClean="0"/>
              <a:t>Flickr images </a:t>
            </a:r>
            <a:r>
              <a:rPr lang="en-US" dirty="0"/>
              <a:t>annotated with noisy tags, titles, and descriptions to help with learning </a:t>
            </a:r>
            <a:r>
              <a:rPr lang="en-US" dirty="0" smtClean="0"/>
              <a:t>of an </a:t>
            </a:r>
            <a:r>
              <a:rPr lang="en-US" dirty="0"/>
              <a:t>image-sentence embedding on a small dataset of images and clean ground </a:t>
            </a:r>
            <a:r>
              <a:rPr lang="en-US" dirty="0" smtClean="0"/>
              <a:t>truth sentences</a:t>
            </a:r>
            <a:r>
              <a:rPr lang="en-US" dirty="0"/>
              <a:t>. At test time, we embed images and sentences in the learned latent </a:t>
            </a:r>
            <a:r>
              <a:rPr lang="en-US" dirty="0" smtClean="0"/>
              <a:t>space and </a:t>
            </a:r>
            <a:r>
              <a:rPr lang="en-US" dirty="0"/>
              <a:t>perform image-to-sentence retrieval</a:t>
            </a:r>
            <a:r>
              <a:rPr lang="en-US" dirty="0" smtClean="0"/>
              <a:t>. </a:t>
            </a:r>
            <a:endParaRPr lang="en-US" sz="1100" dirty="0"/>
          </a:p>
        </p:txBody>
      </p:sp>
      <p:sp>
        <p:nvSpPr>
          <p:cNvPr id="4" name="TextBox 3"/>
          <p:cNvSpPr txBox="1"/>
          <p:nvPr/>
        </p:nvSpPr>
        <p:spPr>
          <a:xfrm>
            <a:off x="2771775" y="6528938"/>
            <a:ext cx="9420225" cy="276999"/>
          </a:xfrm>
          <a:prstGeom prst="rect">
            <a:avLst/>
          </a:prstGeom>
          <a:noFill/>
        </p:spPr>
        <p:txBody>
          <a:bodyPr wrap="square" rtlCol="0">
            <a:spAutoFit/>
          </a:bodyPr>
          <a:lstStyle/>
          <a:p>
            <a:r>
              <a:rPr lang="en-US" sz="1200" dirty="0" smtClean="0"/>
              <a:t>Gong, </a:t>
            </a:r>
            <a:r>
              <a:rPr lang="en-US" sz="1200" dirty="0" err="1" smtClean="0"/>
              <a:t>Yunchao</a:t>
            </a:r>
            <a:r>
              <a:rPr lang="en-US" sz="1200" dirty="0" smtClean="0"/>
              <a:t>, et al. "Improving image-sentence </a:t>
            </a:r>
            <a:r>
              <a:rPr lang="en-US" sz="1200" dirty="0" err="1" smtClean="0"/>
              <a:t>embeddings</a:t>
            </a:r>
            <a:r>
              <a:rPr lang="en-US" sz="1200" dirty="0" smtClean="0"/>
              <a:t> using large weakly annotated photo collections." </a:t>
            </a:r>
            <a:r>
              <a:rPr lang="en-US" sz="1200" i="1" dirty="0" smtClean="0"/>
              <a:t>Computer Vision–ECCV 2014</a:t>
            </a:r>
            <a:endParaRPr lang="en-US" sz="1200" dirty="0"/>
          </a:p>
        </p:txBody>
      </p:sp>
      <p:pic>
        <p:nvPicPr>
          <p:cNvPr id="5" name="Picture 4"/>
          <p:cNvPicPr>
            <a:picLocks noChangeAspect="1"/>
          </p:cNvPicPr>
          <p:nvPr/>
        </p:nvPicPr>
        <p:blipFill>
          <a:blip r:embed="rId2"/>
          <a:stretch>
            <a:fillRect/>
          </a:stretch>
        </p:blipFill>
        <p:spPr>
          <a:xfrm>
            <a:off x="5894387" y="4128778"/>
            <a:ext cx="5610225" cy="2271959"/>
          </a:xfrm>
          <a:prstGeom prst="rect">
            <a:avLst/>
          </a:prstGeom>
        </p:spPr>
      </p:pic>
      <p:sp>
        <p:nvSpPr>
          <p:cNvPr id="6" name="Slide Number Placeholder 5"/>
          <p:cNvSpPr>
            <a:spLocks noGrp="1"/>
          </p:cNvSpPr>
          <p:nvPr>
            <p:ph type="sldNum" sz="quarter" idx="12"/>
          </p:nvPr>
        </p:nvSpPr>
        <p:spPr/>
        <p:txBody>
          <a:bodyPr/>
          <a:lstStyle/>
          <a:p>
            <a:fld id="{D247198E-D50D-44C6-91D2-1FE1FC5108DD}" type="slidenum">
              <a:rPr lang="en-US" smtClean="0"/>
              <a:t>52</a:t>
            </a:fld>
            <a:endParaRPr lang="en-US"/>
          </a:p>
        </p:txBody>
      </p:sp>
    </p:spTree>
    <p:extLst>
      <p:ext uri="{BB962C8B-B14F-4D97-AF65-F5344CB8AC3E}">
        <p14:creationId xmlns:p14="http://schemas.microsoft.com/office/powerpoint/2010/main" val="2797302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a:t>
            </a:r>
            <a:r>
              <a:rPr lang="en-US" dirty="0" smtClean="0"/>
              <a:t>Translation</a:t>
            </a:r>
            <a:endParaRPr lang="en-US" dirty="0"/>
          </a:p>
        </p:txBody>
      </p:sp>
      <p:sp>
        <p:nvSpPr>
          <p:cNvPr id="3" name="Content Placeholder 2"/>
          <p:cNvSpPr>
            <a:spLocks noGrp="1"/>
          </p:cNvSpPr>
          <p:nvPr>
            <p:ph idx="1"/>
          </p:nvPr>
        </p:nvSpPr>
        <p:spPr/>
        <p:txBody>
          <a:bodyPr/>
          <a:lstStyle/>
          <a:p>
            <a:r>
              <a:rPr lang="en-US" dirty="0" smtClean="0"/>
              <a:t>Generate </a:t>
            </a:r>
            <a:r>
              <a:rPr lang="en-US" dirty="0"/>
              <a:t>a </a:t>
            </a:r>
            <a:r>
              <a:rPr lang="en-US" dirty="0" smtClean="0"/>
              <a:t>rich semantic </a:t>
            </a:r>
            <a:r>
              <a:rPr lang="en-US" dirty="0"/>
              <a:t>representation of the visual content including </a:t>
            </a:r>
            <a:r>
              <a:rPr lang="en-US" dirty="0" smtClean="0"/>
              <a:t>e.g. object </a:t>
            </a:r>
            <a:r>
              <a:rPr lang="en-US" dirty="0"/>
              <a:t>and activity labels. </a:t>
            </a:r>
            <a:endParaRPr lang="en-US" dirty="0" smtClean="0"/>
          </a:p>
          <a:p>
            <a:r>
              <a:rPr lang="en-US" dirty="0" smtClean="0"/>
              <a:t>Formulate </a:t>
            </a:r>
            <a:r>
              <a:rPr lang="en-US" dirty="0"/>
              <a:t>the generation of natural language </a:t>
            </a:r>
            <a:r>
              <a:rPr lang="en-US" dirty="0" smtClean="0"/>
              <a:t>as a </a:t>
            </a:r>
            <a:r>
              <a:rPr lang="en-US" dirty="0"/>
              <a:t>machine translation problem using the semantic </a:t>
            </a:r>
            <a:r>
              <a:rPr lang="en-US" dirty="0" smtClean="0"/>
              <a:t>representation as </a:t>
            </a:r>
            <a:r>
              <a:rPr lang="en-US" dirty="0"/>
              <a:t>source language and the generated sentences </a:t>
            </a:r>
            <a:r>
              <a:rPr lang="en-US" dirty="0" smtClean="0"/>
              <a:t>as target </a:t>
            </a:r>
            <a:r>
              <a:rPr lang="en-US" dirty="0"/>
              <a:t>language</a:t>
            </a:r>
            <a:r>
              <a:rPr lang="en-US" dirty="0" smtClean="0"/>
              <a:t>. </a:t>
            </a:r>
          </a:p>
          <a:p>
            <a:endParaRPr lang="en-US" dirty="0"/>
          </a:p>
          <a:p>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53</a:t>
            </a:fld>
            <a:endParaRPr lang="en-US"/>
          </a:p>
        </p:txBody>
      </p:sp>
    </p:spTree>
    <p:extLst>
      <p:ext uri="{BB962C8B-B14F-4D97-AF65-F5344CB8AC3E}">
        <p14:creationId xmlns:p14="http://schemas.microsoft.com/office/powerpoint/2010/main" val="901975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Transcript A</a:t>
            </a:r>
            <a:r>
              <a:rPr lang="en-US" dirty="0" smtClean="0"/>
              <a:t>lignment</a:t>
            </a:r>
            <a:endParaRPr lang="en-US" dirty="0"/>
          </a:p>
        </p:txBody>
      </p:sp>
      <p:sp>
        <p:nvSpPr>
          <p:cNvPr id="3" name="Content Placeholder 2"/>
          <p:cNvSpPr>
            <a:spLocks noGrp="1"/>
          </p:cNvSpPr>
          <p:nvPr>
            <p:ph idx="1"/>
          </p:nvPr>
        </p:nvSpPr>
        <p:spPr>
          <a:xfrm>
            <a:off x="2589212" y="2133600"/>
            <a:ext cx="4068764" cy="3777622"/>
          </a:xfrm>
        </p:spPr>
        <p:txBody>
          <a:bodyPr>
            <a:normAutofit fontScale="92500" lnSpcReduction="20000"/>
          </a:bodyPr>
          <a:lstStyle/>
          <a:p>
            <a:r>
              <a:rPr lang="en-US" dirty="0"/>
              <a:t>align natural language descriptions of the </a:t>
            </a:r>
            <a:r>
              <a:rPr lang="en-US" dirty="0" smtClean="0"/>
              <a:t>videos, such </a:t>
            </a:r>
            <a:r>
              <a:rPr lang="en-US" dirty="0"/>
              <a:t>as plot synopses, with the corresponding shots in </a:t>
            </a:r>
            <a:r>
              <a:rPr lang="en-US" dirty="0" smtClean="0"/>
              <a:t>the video.</a:t>
            </a:r>
          </a:p>
          <a:p>
            <a:r>
              <a:rPr lang="en-US" dirty="0"/>
              <a:t>Guided by subtitles and person identities the </a:t>
            </a:r>
            <a:r>
              <a:rPr lang="en-US" dirty="0" smtClean="0"/>
              <a:t>alignment </a:t>
            </a:r>
            <a:r>
              <a:rPr lang="en-US" dirty="0"/>
              <a:t>problem is formulated as an optimization task over </a:t>
            </a:r>
            <a:r>
              <a:rPr lang="en-US" dirty="0" smtClean="0"/>
              <a:t>all possible </a:t>
            </a:r>
            <a:r>
              <a:rPr lang="en-US" dirty="0"/>
              <a:t>assignments and solved </a:t>
            </a:r>
            <a:r>
              <a:rPr lang="en-US" dirty="0" smtClean="0"/>
              <a:t>efficiently using dynamic programming</a:t>
            </a:r>
            <a:endParaRPr lang="en-US" dirty="0"/>
          </a:p>
        </p:txBody>
      </p:sp>
      <p:sp>
        <p:nvSpPr>
          <p:cNvPr id="4" name="TextBox 3"/>
          <p:cNvSpPr txBox="1"/>
          <p:nvPr/>
        </p:nvSpPr>
        <p:spPr>
          <a:xfrm>
            <a:off x="6172201" y="6581001"/>
            <a:ext cx="6096000" cy="276999"/>
          </a:xfrm>
          <a:prstGeom prst="rect">
            <a:avLst/>
          </a:prstGeom>
          <a:noFill/>
        </p:spPr>
        <p:txBody>
          <a:bodyPr wrap="square" rtlCol="0">
            <a:spAutoFit/>
          </a:bodyPr>
          <a:lstStyle/>
          <a:p>
            <a:r>
              <a:rPr lang="en-US" sz="1200" dirty="0" err="1" smtClean="0"/>
              <a:t>Tapaswi</a:t>
            </a:r>
            <a:r>
              <a:rPr lang="en-US" sz="1200" dirty="0" smtClean="0"/>
              <a:t> et al. </a:t>
            </a:r>
            <a:r>
              <a:rPr lang="en-US" sz="1200" dirty="0"/>
              <a:t>"Story-based Video Retrieval in TV series using Plot Synopses." </a:t>
            </a:r>
            <a:r>
              <a:rPr lang="en-US" sz="1200" dirty="0" smtClean="0"/>
              <a:t>ACM </a:t>
            </a:r>
            <a:r>
              <a:rPr lang="en-US" sz="1200" i="1" dirty="0" smtClean="0"/>
              <a:t>ICMR</a:t>
            </a:r>
            <a:r>
              <a:rPr lang="en-US" sz="1200" dirty="0" smtClean="0"/>
              <a:t> </a:t>
            </a:r>
            <a:r>
              <a:rPr lang="en-US" sz="1200" dirty="0"/>
              <a:t>2014.</a:t>
            </a:r>
          </a:p>
        </p:txBody>
      </p:sp>
      <p:pic>
        <p:nvPicPr>
          <p:cNvPr id="5" name="Picture 4"/>
          <p:cNvPicPr>
            <a:picLocks noChangeAspect="1"/>
          </p:cNvPicPr>
          <p:nvPr/>
        </p:nvPicPr>
        <p:blipFill>
          <a:blip r:embed="rId3"/>
          <a:stretch>
            <a:fillRect/>
          </a:stretch>
        </p:blipFill>
        <p:spPr>
          <a:xfrm>
            <a:off x="6657976" y="2047488"/>
            <a:ext cx="4952999" cy="2885947"/>
          </a:xfrm>
          <a:prstGeom prst="rect">
            <a:avLst/>
          </a:prstGeom>
        </p:spPr>
      </p:pic>
      <p:sp>
        <p:nvSpPr>
          <p:cNvPr id="6" name="Slide Number Placeholder 5"/>
          <p:cNvSpPr>
            <a:spLocks noGrp="1"/>
          </p:cNvSpPr>
          <p:nvPr>
            <p:ph type="sldNum" sz="quarter" idx="12"/>
          </p:nvPr>
        </p:nvSpPr>
        <p:spPr/>
        <p:txBody>
          <a:bodyPr/>
          <a:lstStyle/>
          <a:p>
            <a:fld id="{D247198E-D50D-44C6-91D2-1FE1FC5108DD}" type="slidenum">
              <a:rPr lang="en-US" smtClean="0"/>
              <a:t>54</a:t>
            </a:fld>
            <a:endParaRPr lang="en-US"/>
          </a:p>
        </p:txBody>
      </p:sp>
    </p:spTree>
    <p:extLst>
      <p:ext uri="{BB962C8B-B14F-4D97-AF65-F5344CB8AC3E}">
        <p14:creationId xmlns:p14="http://schemas.microsoft.com/office/powerpoint/2010/main" val="2132581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Transcript Alignment</a:t>
            </a:r>
          </a:p>
        </p:txBody>
      </p:sp>
      <p:sp>
        <p:nvSpPr>
          <p:cNvPr id="3" name="Content Placeholder 2"/>
          <p:cNvSpPr>
            <a:spLocks noGrp="1"/>
          </p:cNvSpPr>
          <p:nvPr>
            <p:ph idx="1"/>
          </p:nvPr>
        </p:nvSpPr>
        <p:spPr/>
        <p:txBody>
          <a:bodyPr/>
          <a:lstStyle/>
          <a:p>
            <a:r>
              <a:rPr lang="en-US" dirty="0" smtClean="0"/>
              <a:t>Video is divided into shots</a:t>
            </a:r>
          </a:p>
          <a:p>
            <a:r>
              <a:rPr lang="en-US" dirty="0"/>
              <a:t>Character </a:t>
            </a:r>
            <a:r>
              <a:rPr lang="en-US" dirty="0" smtClean="0"/>
              <a:t>Identification (from video and transcript)</a:t>
            </a:r>
          </a:p>
          <a:p>
            <a:r>
              <a:rPr lang="en-US" dirty="0" smtClean="0"/>
              <a:t>Similarity:</a:t>
            </a:r>
          </a:p>
          <a:p>
            <a:pPr lvl="1"/>
            <a:r>
              <a:rPr lang="en-US" dirty="0" smtClean="0"/>
              <a:t>Characters similarity </a:t>
            </a:r>
          </a:p>
          <a:p>
            <a:pPr lvl="1"/>
            <a:r>
              <a:rPr lang="en-US" dirty="0" smtClean="0"/>
              <a:t>Subtitle similarity</a:t>
            </a:r>
          </a:p>
          <a:p>
            <a:r>
              <a:rPr lang="en-US" dirty="0" smtClean="0"/>
              <a:t>Scene and sentence alignment:</a:t>
            </a:r>
          </a:p>
          <a:p>
            <a:pPr lvl="1"/>
            <a:endParaRPr lang="en-US" dirty="0" smtClean="0"/>
          </a:p>
          <a:p>
            <a:endParaRPr lang="en-US" dirty="0"/>
          </a:p>
        </p:txBody>
      </p:sp>
      <p:pic>
        <p:nvPicPr>
          <p:cNvPr id="7" name="Picture 6"/>
          <p:cNvPicPr>
            <a:picLocks noChangeAspect="1"/>
          </p:cNvPicPr>
          <p:nvPr/>
        </p:nvPicPr>
        <p:blipFill>
          <a:blip r:embed="rId3"/>
          <a:stretch>
            <a:fillRect/>
          </a:stretch>
        </p:blipFill>
        <p:spPr>
          <a:xfrm>
            <a:off x="2970212" y="5029353"/>
            <a:ext cx="4806658" cy="1604963"/>
          </a:xfrm>
          <a:prstGeom prst="rect">
            <a:avLst/>
          </a:prstGeom>
        </p:spPr>
      </p:pic>
      <p:sp>
        <p:nvSpPr>
          <p:cNvPr id="4" name="Slide Number Placeholder 3"/>
          <p:cNvSpPr>
            <a:spLocks noGrp="1"/>
          </p:cNvSpPr>
          <p:nvPr>
            <p:ph type="sldNum" sz="quarter" idx="12"/>
          </p:nvPr>
        </p:nvSpPr>
        <p:spPr/>
        <p:txBody>
          <a:bodyPr/>
          <a:lstStyle/>
          <a:p>
            <a:fld id="{D247198E-D50D-44C6-91D2-1FE1FC5108DD}" type="slidenum">
              <a:rPr lang="en-US" smtClean="0"/>
              <a:t>55</a:t>
            </a:fld>
            <a:endParaRPr lang="en-US"/>
          </a:p>
        </p:txBody>
      </p:sp>
    </p:spTree>
    <p:extLst>
      <p:ext uri="{BB962C8B-B14F-4D97-AF65-F5344CB8AC3E}">
        <p14:creationId xmlns:p14="http://schemas.microsoft.com/office/powerpoint/2010/main" val="253227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 </a:t>
            </a:r>
            <a:endParaRPr lang="en-US" dirty="0"/>
          </a:p>
        </p:txBody>
      </p:sp>
      <p:sp>
        <p:nvSpPr>
          <p:cNvPr id="3" name="Content Placeholder 2"/>
          <p:cNvSpPr>
            <a:spLocks noGrp="1"/>
          </p:cNvSpPr>
          <p:nvPr>
            <p:ph idx="1"/>
          </p:nvPr>
        </p:nvSpPr>
        <p:spPr/>
        <p:txBody>
          <a:bodyPr>
            <a:normAutofit/>
          </a:bodyPr>
          <a:lstStyle/>
          <a:p>
            <a:r>
              <a:rPr lang="en-US" dirty="0"/>
              <a:t>The popular benchmarks are Flickr 8k and Flickr 30k </a:t>
            </a:r>
            <a:r>
              <a:rPr lang="en-US" dirty="0" err="1"/>
              <a:t>dateset</a:t>
            </a:r>
            <a:endParaRPr lang="en-US" dirty="0"/>
          </a:p>
          <a:p>
            <a:pPr lvl="1"/>
            <a:r>
              <a:rPr lang="en-US" dirty="0"/>
              <a:t>Flickr 8k: a benchmark collection for sentence-based image description and search, consisting of 8,000 images that are each paired with five different captions which provide clear descriptions of the salient entities and events. </a:t>
            </a:r>
          </a:p>
          <a:p>
            <a:pPr lvl="1"/>
            <a:r>
              <a:rPr lang="en-US" dirty="0"/>
              <a:t>Flickr 30K: This is an extension of Flickr 8k Dataset. The new images and captions focus on people involved in everyday activities and events. The image caption corpus consisting of 158,915 crowd-sourced captions describing 31,783 images. </a:t>
            </a:r>
            <a:endParaRPr lang="en-US" dirty="0" smtClean="0"/>
          </a:p>
          <a:p>
            <a:r>
              <a:rPr lang="en-US" dirty="0"/>
              <a:t>Other dataset: </a:t>
            </a:r>
            <a:r>
              <a:rPr lang="da-DK" dirty="0"/>
              <a:t>IAPR TC-12 (</a:t>
            </a:r>
            <a:r>
              <a:rPr lang="da-DK" dirty="0" smtClean="0"/>
              <a:t>Grubinger et </a:t>
            </a:r>
            <a:r>
              <a:rPr lang="da-DK" dirty="0"/>
              <a:t>al. (2006))</a:t>
            </a:r>
            <a:r>
              <a:rPr lang="en-US" dirty="0" smtClean="0"/>
              <a:t>, </a:t>
            </a:r>
            <a:r>
              <a:rPr lang="fr-FR" dirty="0" smtClean="0"/>
              <a:t>MS COCO </a:t>
            </a:r>
            <a:r>
              <a:rPr lang="fr-FR" dirty="0"/>
              <a:t>(Lin et al. (2014</a:t>
            </a:r>
            <a:r>
              <a:rPr lang="fr-FR" dirty="0" smtClean="0"/>
              <a:t>)) and etc. </a:t>
            </a:r>
            <a:endParaRPr lang="en-US" dirty="0"/>
          </a:p>
          <a:p>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6</a:t>
            </a:fld>
            <a:endParaRPr lang="en-US"/>
          </a:p>
        </p:txBody>
      </p:sp>
    </p:spTree>
    <p:extLst>
      <p:ext uri="{BB962C8B-B14F-4D97-AF65-F5344CB8AC3E}">
        <p14:creationId xmlns:p14="http://schemas.microsoft.com/office/powerpoint/2010/main" val="1392811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t>
            </a:r>
            <a:r>
              <a:rPr lang="en-US" dirty="0" smtClean="0"/>
              <a:t>Measurement</a:t>
            </a:r>
            <a:endParaRPr lang="en-US" dirty="0"/>
          </a:p>
        </p:txBody>
      </p:sp>
      <p:sp>
        <p:nvSpPr>
          <p:cNvPr id="3" name="Content Placeholder 2"/>
          <p:cNvSpPr>
            <a:spLocks noGrp="1"/>
          </p:cNvSpPr>
          <p:nvPr>
            <p:ph idx="1"/>
          </p:nvPr>
        </p:nvSpPr>
        <p:spPr/>
        <p:txBody>
          <a:bodyPr/>
          <a:lstStyle/>
          <a:p>
            <a:r>
              <a:rPr lang="en-US" dirty="0" smtClean="0"/>
              <a:t>Retrieval task</a:t>
            </a:r>
            <a:endParaRPr lang="en-US" dirty="0"/>
          </a:p>
          <a:p>
            <a:pPr lvl="1"/>
            <a:r>
              <a:rPr lang="en-US" dirty="0"/>
              <a:t>Each image has 5 ground truth sentence annotations </a:t>
            </a:r>
          </a:p>
          <a:p>
            <a:pPr lvl="1"/>
            <a:r>
              <a:rPr lang="en-US" dirty="0"/>
              <a:t>For explanation task, given the image as query, return the ranked list of sentences</a:t>
            </a:r>
          </a:p>
          <a:p>
            <a:pPr lvl="1"/>
            <a:r>
              <a:rPr lang="en-US" dirty="0"/>
              <a:t>For the illustration task, given the sentence as query, return the ranked list of images. </a:t>
            </a:r>
          </a:p>
          <a:p>
            <a:pPr lvl="1"/>
            <a:r>
              <a:rPr lang="en-US" dirty="0"/>
              <a:t>Measure: recall @ 1, 5, 10 and median </a:t>
            </a:r>
            <a:r>
              <a:rPr lang="en-US" dirty="0" smtClean="0"/>
              <a:t>rank</a:t>
            </a:r>
          </a:p>
          <a:p>
            <a:r>
              <a:rPr lang="en-US" dirty="0" smtClean="0"/>
              <a:t>Sentence generation task</a:t>
            </a:r>
          </a:p>
          <a:p>
            <a:pPr lvl="1"/>
            <a:r>
              <a:rPr lang="en-US" dirty="0" smtClean="0"/>
              <a:t>Measure: BLEU-1, BLEU-2, BLEU-3 </a:t>
            </a:r>
            <a:r>
              <a:rPr lang="en-US" altLang="zh-CN" dirty="0" smtClean="0"/>
              <a:t>score, </a:t>
            </a:r>
            <a:r>
              <a:rPr lang="en-US" dirty="0"/>
              <a:t>perplexity (PPL) </a:t>
            </a:r>
            <a:r>
              <a:rPr lang="en-US" dirty="0" smtClean="0"/>
              <a:t>score</a:t>
            </a:r>
          </a:p>
          <a:p>
            <a:endParaRPr lang="en-US" dirty="0"/>
          </a:p>
          <a:p>
            <a:endParaRPr lang="en-US" dirty="0"/>
          </a:p>
        </p:txBody>
      </p:sp>
      <p:sp>
        <p:nvSpPr>
          <p:cNvPr id="4" name="Slide Number Placeholder 3"/>
          <p:cNvSpPr>
            <a:spLocks noGrp="1"/>
          </p:cNvSpPr>
          <p:nvPr>
            <p:ph type="sldNum" sz="quarter" idx="12"/>
          </p:nvPr>
        </p:nvSpPr>
        <p:spPr/>
        <p:txBody>
          <a:bodyPr/>
          <a:lstStyle/>
          <a:p>
            <a:fld id="{D247198E-D50D-44C6-91D2-1FE1FC5108DD}" type="slidenum">
              <a:rPr lang="en-US" smtClean="0"/>
              <a:t>7</a:t>
            </a:fld>
            <a:endParaRPr lang="en-US"/>
          </a:p>
        </p:txBody>
      </p:sp>
    </p:spTree>
    <p:extLst>
      <p:ext uri="{BB962C8B-B14F-4D97-AF65-F5344CB8AC3E}">
        <p14:creationId xmlns:p14="http://schemas.microsoft.com/office/powerpoint/2010/main" val="3370600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Measurement</a:t>
            </a:r>
          </a:p>
        </p:txBody>
      </p:sp>
      <p:sp>
        <p:nvSpPr>
          <p:cNvPr id="3" name="Content Placeholder 2"/>
          <p:cNvSpPr>
            <a:spLocks noGrp="1"/>
          </p:cNvSpPr>
          <p:nvPr>
            <p:ph idx="1"/>
          </p:nvPr>
        </p:nvSpPr>
        <p:spPr/>
        <p:txBody>
          <a:bodyPr>
            <a:normAutofit/>
          </a:bodyPr>
          <a:lstStyle/>
          <a:p>
            <a:r>
              <a:rPr lang="en-US" dirty="0"/>
              <a:t>BLEU uses a modified form of precision to compare a candidate translation against multiple reference </a:t>
            </a:r>
            <a:r>
              <a:rPr lang="en-US" dirty="0" smtClean="0"/>
              <a:t>translations.</a:t>
            </a:r>
          </a:p>
          <a:p>
            <a:endParaRPr lang="en-US" dirty="0"/>
          </a:p>
          <a:p>
            <a:endParaRPr lang="en-US" dirty="0" smtClean="0"/>
          </a:p>
          <a:p>
            <a:endParaRPr lang="en-US" dirty="0"/>
          </a:p>
          <a:p>
            <a:endParaRPr lang="en-US" dirty="0" smtClean="0"/>
          </a:p>
          <a:p>
            <a:r>
              <a:rPr lang="en-US" dirty="0" smtClean="0"/>
              <a:t>Example:</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2271348" y="2912381"/>
                <a:ext cx="4776179" cy="668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𝑔𝑟𝑎𝑚</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𝐶𝑎𝑛𝑑𝑖𝑑𝑎𝑡𝑒𝑠</m:t>
                              </m:r>
                              <m:r>
                                <a:rPr lang="en-US" i="1">
                                  <a:latin typeface="Cambria Math" panose="02040503050406030204" pitchFamily="18" charset="0"/>
                                  <a:ea typeface="Cambria Math" panose="02040503050406030204" pitchFamily="18" charset="0"/>
                                </a:rPr>
                                <m:t>}</m:t>
                              </m:r>
                            </m:sub>
                            <m:sup/>
                            <m:e>
                              <m:sSub>
                                <m:sSubPr>
                                  <m:ctrlPr>
                                    <a:rPr lang="en-US" i="1">
                                      <a:latin typeface="Cambria Math" panose="02040503050406030204" pitchFamily="18" charset="0"/>
                                    </a:rPr>
                                  </m:ctrlPr>
                                </m:sSubPr>
                                <m:e>
                                  <m:r>
                                    <a:rPr lang="en-US" i="1">
                                      <a:latin typeface="Cambria Math" panose="02040503050406030204" pitchFamily="18" charset="0"/>
                                    </a:rPr>
                                    <m:t>𝐶𝑜𝑢𝑛𝑡</m:t>
                                  </m:r>
                                </m:e>
                                <m:sub>
                                  <m:r>
                                    <a:rPr lang="en-US" i="1">
                                      <a:latin typeface="Cambria Math" panose="02040503050406030204" pitchFamily="18" charset="0"/>
                                    </a:rPr>
                                    <m:t>𝑐𝑙𝑖𝑝</m:t>
                                  </m:r>
                                </m:sub>
                              </m:sSub>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𝑔𝑟𝑎𝑚</m:t>
                              </m:r>
                              <m:r>
                                <a:rPr lang="en-US" i="1">
                                  <a:latin typeface="Cambria Math" panose="02040503050406030204" pitchFamily="18" charset="0"/>
                                </a:rPr>
                                <m:t>)</m:t>
                              </m:r>
                            </m:e>
                          </m:nary>
                        </m:num>
                        <m:den>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m:rPr>
                                      <m:brk m:alnAt="7"/>
                                    </m:rP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𝑔𝑟𝑎𝑚</m:t>
                                  </m:r>
                                </m:e>
                                <m:sup>
                                  <m:r>
                                    <a:rPr lang="en-US" i="1">
                                      <a:latin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𝐶𝑎𝑛𝑑𝑖𝑑𝑎𝑡𝑒𝑠</m:t>
                              </m:r>
                              <m:r>
                                <a:rPr lang="en-US" i="1">
                                  <a:latin typeface="Cambria Math" panose="02040503050406030204" pitchFamily="18" charset="0"/>
                                  <a:ea typeface="Cambria Math" panose="02040503050406030204" pitchFamily="18" charset="0"/>
                                </a:rPr>
                                <m:t>}</m:t>
                              </m:r>
                            </m:sub>
                            <m:sup/>
                            <m:e>
                              <m:r>
                                <a:rPr lang="en-US" i="1">
                                  <a:latin typeface="Cambria Math" panose="02040503050406030204" pitchFamily="18" charset="0"/>
                                  <a:ea typeface="Cambria Math" panose="02040503050406030204" pitchFamily="18" charset="0"/>
                                </a:rPr>
                                <m:t>𝐶𝑜𝑢𝑛𝑡</m:t>
                              </m:r>
                              <m:r>
                                <a:rPr lang="en-US" i="1">
                                  <a:latin typeface="Cambria Math" panose="02040503050406030204" pitchFamily="18" charset="0"/>
                                </a:rPr>
                                <m:t> (</m:t>
                              </m:r>
                              <m:sSup>
                                <m:sSupPr>
                                  <m:ctrlPr>
                                    <a:rPr lang="en-US" i="1">
                                      <a:latin typeface="Cambria Math" panose="02040503050406030204" pitchFamily="18" charset="0"/>
                                    </a:rPr>
                                  </m:ctrlPr>
                                </m:sSupPr>
                                <m:e>
                                  <m:r>
                                    <m:rPr>
                                      <m:brk m:alnAt="7"/>
                                    </m:rP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𝑔𝑟𝑎𝑚</m:t>
                                  </m:r>
                                </m:e>
                                <m:sup>
                                  <m:r>
                                    <a:rPr lang="en-US" i="1">
                                      <a:latin typeface="Cambria Math" panose="02040503050406030204" pitchFamily="18" charset="0"/>
                                    </a:rPr>
                                    <m:t>′</m:t>
                                  </m:r>
                                </m:sup>
                              </m:sSup>
                              <m:r>
                                <a:rPr lang="en-US" i="1">
                                  <a:latin typeface="Cambria Math" panose="02040503050406030204" pitchFamily="18" charset="0"/>
                                </a:rPr>
                                <m:t>)</m:t>
                              </m:r>
                            </m:e>
                          </m:nary>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2271348" y="2912381"/>
                <a:ext cx="4776179" cy="668388"/>
              </a:xfrm>
              <a:prstGeom prst="rect">
                <a:avLst/>
              </a:prstGeom>
              <a:blipFill rotWithShape="0">
                <a:blip r:embed="rId3"/>
                <a:stretch>
                  <a:fillRect b="-9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271348" y="3873203"/>
                <a:ext cx="4127284"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𝐶𝑜𝑢𝑛𝑡</m:t>
                          </m:r>
                        </m:e>
                        <m:sub>
                          <m:r>
                            <a:rPr lang="en-US" b="0" i="1" smtClean="0">
                              <a:latin typeface="Cambria Math" panose="02040503050406030204" pitchFamily="18" charset="0"/>
                            </a:rPr>
                            <m:t>𝑐𝑙𝑖𝑝</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min</m:t>
                      </m:r>
                      <m:r>
                        <a:rPr lang="en-US" b="0" i="1" smtClean="0">
                          <a:latin typeface="Cambria Math" panose="02040503050406030204" pitchFamily="18" charset="0"/>
                        </a:rPr>
                        <m:t>⁡(</m:t>
                      </m:r>
                      <m:r>
                        <a:rPr lang="en-US" b="0" i="1" smtClean="0">
                          <a:latin typeface="Cambria Math" panose="02040503050406030204" pitchFamily="18" charset="0"/>
                        </a:rPr>
                        <m:t>𝐶𝑜𝑢𝑛𝑡</m:t>
                      </m:r>
                      <m:r>
                        <a:rPr lang="en-US" b="0" i="1" smtClean="0">
                          <a:latin typeface="Cambria Math" panose="02040503050406030204" pitchFamily="18" charset="0"/>
                        </a:rPr>
                        <m:t>, </m:t>
                      </m:r>
                      <m:r>
                        <a:rPr lang="en-US" b="0" i="1" smtClean="0">
                          <a:latin typeface="Cambria Math" panose="02040503050406030204" pitchFamily="18" charset="0"/>
                        </a:rPr>
                        <m:t>𝑀𝑎𝑥</m:t>
                      </m:r>
                      <m:r>
                        <a:rPr lang="en-US" b="0" i="1" smtClean="0">
                          <a:latin typeface="Cambria Math" panose="02040503050406030204" pitchFamily="18" charset="0"/>
                        </a:rPr>
                        <m:t> </m:t>
                      </m:r>
                      <m:r>
                        <a:rPr lang="en-US" b="0" i="1" smtClean="0">
                          <a:latin typeface="Cambria Math" panose="02040503050406030204" pitchFamily="18" charset="0"/>
                        </a:rPr>
                        <m:t>𝑅𝑒𝑓</m:t>
                      </m:r>
                      <m:r>
                        <a:rPr lang="en-US" b="0" i="1" smtClean="0">
                          <a:latin typeface="Cambria Math" panose="02040503050406030204" pitchFamily="18" charset="0"/>
                        </a:rPr>
                        <m:t> </m:t>
                      </m:r>
                      <m:r>
                        <a:rPr lang="en-US" b="0" i="1" smtClean="0">
                          <a:latin typeface="Cambria Math" panose="02040503050406030204" pitchFamily="18" charset="0"/>
                        </a:rPr>
                        <m:t>𝐶𝑜𝑢𝑛𝑡</m:t>
                      </m:r>
                      <m:r>
                        <a:rPr lang="en-US" b="0" i="1" smtClean="0">
                          <a:latin typeface="Cambria Math" panose="02040503050406030204" pitchFamily="18" charset="0"/>
                        </a:rPr>
                        <m:t>)</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2271348" y="3873203"/>
                <a:ext cx="4127284" cy="298415"/>
              </a:xfrm>
              <a:prstGeom prst="rect">
                <a:avLst/>
              </a:prstGeom>
              <a:blipFill rotWithShape="0">
                <a:blip r:embed="rId4"/>
                <a:stretch>
                  <a:fillRect l="-1182" r="-1920" b="-26531"/>
                </a:stretch>
              </a:blipFill>
            </p:spPr>
            <p:txBody>
              <a:bodyPr/>
              <a:lstStyle/>
              <a:p>
                <a:r>
                  <a:rPr lang="en-US">
                    <a:noFill/>
                  </a:rPr>
                  <a:t> </a:t>
                </a:r>
              </a:p>
            </p:txBody>
          </p:sp>
        </mc:Fallback>
      </mc:AlternateContent>
      <p:sp>
        <p:nvSpPr>
          <p:cNvPr id="8" name="TextBox 7"/>
          <p:cNvSpPr txBox="1"/>
          <p:nvPr/>
        </p:nvSpPr>
        <p:spPr>
          <a:xfrm>
            <a:off x="3791061" y="5405841"/>
            <a:ext cx="3767570" cy="923330"/>
          </a:xfrm>
          <a:prstGeom prst="rect">
            <a:avLst/>
          </a:prstGeom>
          <a:noFill/>
        </p:spPr>
        <p:txBody>
          <a:bodyPr wrap="none" rtlCol="0">
            <a:spAutoFit/>
          </a:bodyPr>
          <a:lstStyle/>
          <a:p>
            <a:r>
              <a:rPr lang="en-US" dirty="0" smtClean="0"/>
              <a:t>Candidate: </a:t>
            </a:r>
            <a:r>
              <a:rPr lang="en-US" u="sng" dirty="0" smtClean="0"/>
              <a:t>the</a:t>
            </a:r>
            <a:r>
              <a:rPr lang="en-US" dirty="0" smtClean="0"/>
              <a:t> </a:t>
            </a:r>
            <a:r>
              <a:rPr lang="en-US" u="sng" dirty="0" err="1" smtClean="0"/>
              <a:t>the</a:t>
            </a:r>
            <a:r>
              <a:rPr lang="en-US" dirty="0" smtClean="0"/>
              <a:t> </a:t>
            </a:r>
            <a:r>
              <a:rPr lang="en-US" dirty="0" err="1" smtClean="0"/>
              <a:t>the</a:t>
            </a:r>
            <a:r>
              <a:rPr lang="en-US" dirty="0" smtClean="0"/>
              <a:t> </a:t>
            </a:r>
            <a:r>
              <a:rPr lang="en-US" dirty="0" err="1" smtClean="0"/>
              <a:t>the</a:t>
            </a:r>
            <a:r>
              <a:rPr lang="en-US" dirty="0" smtClean="0"/>
              <a:t> </a:t>
            </a:r>
            <a:r>
              <a:rPr lang="en-US" dirty="0" err="1" smtClean="0"/>
              <a:t>the</a:t>
            </a:r>
            <a:r>
              <a:rPr lang="en-US" dirty="0" smtClean="0"/>
              <a:t> </a:t>
            </a:r>
            <a:r>
              <a:rPr lang="en-US" dirty="0" err="1" smtClean="0"/>
              <a:t>the</a:t>
            </a:r>
            <a:r>
              <a:rPr lang="en-US" dirty="0" smtClean="0"/>
              <a:t> </a:t>
            </a:r>
            <a:r>
              <a:rPr lang="en-US" dirty="0" err="1" smtClean="0"/>
              <a:t>the</a:t>
            </a:r>
            <a:endParaRPr lang="en-US" dirty="0" smtClean="0"/>
          </a:p>
          <a:p>
            <a:r>
              <a:rPr lang="en-US" dirty="0" smtClean="0"/>
              <a:t>Reference 1: </a:t>
            </a:r>
            <a:r>
              <a:rPr lang="en-US" u="sng" dirty="0" smtClean="0"/>
              <a:t>The</a:t>
            </a:r>
            <a:r>
              <a:rPr lang="en-US" dirty="0" smtClean="0"/>
              <a:t> cat is on </a:t>
            </a:r>
            <a:r>
              <a:rPr lang="en-US" u="sng" dirty="0" smtClean="0"/>
              <a:t>the</a:t>
            </a:r>
            <a:r>
              <a:rPr lang="en-US" dirty="0" smtClean="0"/>
              <a:t> mat</a:t>
            </a:r>
          </a:p>
          <a:p>
            <a:r>
              <a:rPr lang="en-US" dirty="0" smtClean="0"/>
              <a:t>Reference 2: There is a cat on </a:t>
            </a:r>
            <a:r>
              <a:rPr lang="en-US" u="sng" smtClean="0"/>
              <a:t>the</a:t>
            </a:r>
            <a:r>
              <a:rPr lang="en-US" smtClean="0"/>
              <a:t> mat</a:t>
            </a:r>
            <a:endParaRPr lang="en-US" dirty="0" smtClean="0"/>
          </a:p>
        </p:txBody>
      </p:sp>
      <mc:AlternateContent xmlns:mc="http://schemas.openxmlformats.org/markup-compatibility/2006" xmlns:a14="http://schemas.microsoft.com/office/drawing/2010/main">
        <mc:Choice Requires="a14">
          <p:sp>
            <p:nvSpPr>
              <p:cNvPr id="10" name="TextBox 9"/>
              <p:cNvSpPr txBox="1"/>
              <p:nvPr/>
            </p:nvSpPr>
            <p:spPr>
              <a:xfrm>
                <a:off x="12510968" y="4442941"/>
                <a:ext cx="3272626" cy="891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𝐵𝐿𝐸𝑈</m:t>
                      </m:r>
                      <m:r>
                        <a:rPr lang="en-US" b="0" i="1" smtClean="0">
                          <a:latin typeface="Cambria Math" panose="02040503050406030204" pitchFamily="18" charset="0"/>
                        </a:rPr>
                        <m:t>=</m:t>
                      </m:r>
                      <m:r>
                        <m:rPr>
                          <m:sty m:val="p"/>
                        </m:rPr>
                        <a:rPr lang="en-US" b="0" i="0" smtClean="0">
                          <a:latin typeface="Cambria Math" panose="02040503050406030204" pitchFamily="18" charset="0"/>
                        </a:rPr>
                        <m:t>BP</m:t>
                      </m:r>
                      <m:r>
                        <a:rPr lang="en-US" b="0" i="0"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𝑁</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𝑛</m:t>
                                  </m:r>
                                  <m:r>
                                    <a:rPr lang="en-US" b="0" i="1" smtClean="0">
                                      <a:latin typeface="Cambria Math" panose="02040503050406030204" pitchFamily="18" charset="0"/>
                                    </a:rPr>
                                    <m:t>=1</m:t>
                                  </m:r>
                                </m:sub>
                                <m:sup>
                                  <m:r>
                                    <a:rPr lang="en-US" b="0" i="1" smtClean="0">
                                      <a:latin typeface="Cambria Math" panose="02040503050406030204" pitchFamily="18" charset="0"/>
                                    </a:rPr>
                                    <m:t>𝑁</m:t>
                                  </m:r>
                                </m:sup>
                                <m:e>
                                  <m:r>
                                    <a:rPr lang="en-US" b="0" i="1" smtClean="0">
                                      <a:latin typeface="Cambria Math" panose="02040503050406030204" pitchFamily="18" charset="0"/>
                                    </a:rPr>
                                    <m:t>𝑙𝑜𝑔</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𝑛</m:t>
                                      </m:r>
                                    </m:sub>
                                  </m:sSub>
                                </m:e>
                              </m:nary>
                            </m:e>
                          </m:d>
                        </m:e>
                      </m:func>
                    </m:oMath>
                  </m:oMathPara>
                </a14:m>
                <a:endParaRPr lang="en-US" b="0"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12510968" y="4442941"/>
                <a:ext cx="3272626" cy="891719"/>
              </a:xfrm>
              <a:prstGeom prst="rect">
                <a:avLst/>
              </a:prstGeom>
              <a:blipFill rotWithShape="0">
                <a:blip r:embed="rId6"/>
                <a:stretch>
                  <a:fillRect/>
                </a:stretch>
              </a:blipFill>
            </p:spPr>
            <p:txBody>
              <a:bodyPr/>
              <a:lstStyle/>
              <a:p>
                <a:r>
                  <a:rPr lang="en-US">
                    <a:noFill/>
                  </a:rPr>
                  <a:t> </a:t>
                </a:r>
              </a:p>
            </p:txBody>
          </p:sp>
        </mc:Fallback>
      </mc:AlternateContent>
      <p:sp>
        <p:nvSpPr>
          <p:cNvPr id="11" name="TextBox 10"/>
          <p:cNvSpPr txBox="1"/>
          <p:nvPr/>
        </p:nvSpPr>
        <p:spPr>
          <a:xfrm>
            <a:off x="375817" y="6550299"/>
            <a:ext cx="11816183" cy="338554"/>
          </a:xfrm>
          <a:prstGeom prst="rect">
            <a:avLst/>
          </a:prstGeom>
          <a:noFill/>
        </p:spPr>
        <p:txBody>
          <a:bodyPr wrap="none" rtlCol="0">
            <a:spAutoFit/>
          </a:bodyPr>
          <a:lstStyle/>
          <a:p>
            <a:r>
              <a:rPr lang="en-US" sz="1600" dirty="0" err="1"/>
              <a:t>Papineni</a:t>
            </a:r>
            <a:r>
              <a:rPr lang="en-US" sz="1600" dirty="0"/>
              <a:t>, Kishore, Salim </a:t>
            </a:r>
            <a:r>
              <a:rPr lang="en-US" sz="1600" dirty="0" err="1"/>
              <a:t>Roukos</a:t>
            </a:r>
            <a:r>
              <a:rPr lang="en-US" sz="1600" dirty="0"/>
              <a:t>, Todd Ward, and Wei-Jing Zhu. "BLEU: a method for automatic evaluation of machine translation." </a:t>
            </a:r>
            <a:r>
              <a:rPr lang="en-US" sz="1600" dirty="0" smtClean="0"/>
              <a:t>ACL2002</a:t>
            </a:r>
            <a:r>
              <a:rPr lang="en-US" sz="1600" dirty="0"/>
              <a:t>.</a:t>
            </a:r>
          </a:p>
        </p:txBody>
      </p:sp>
      <mc:AlternateContent xmlns:mc="http://schemas.openxmlformats.org/markup-compatibility/2006" xmlns:a14="http://schemas.microsoft.com/office/drawing/2010/main">
        <mc:Choice Requires="a14">
          <p:sp>
            <p:nvSpPr>
              <p:cNvPr id="12" name="Rectangle 11"/>
              <p:cNvSpPr/>
              <p:nvPr/>
            </p:nvSpPr>
            <p:spPr>
              <a:xfrm>
                <a:off x="15783594" y="4652421"/>
                <a:ext cx="2076914" cy="472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𝐵𝑃</m:t>
                      </m:r>
                      <m:r>
                        <a:rPr lang="en-US" i="1" smtClean="0">
                          <a:latin typeface="Cambria Math" panose="02040503050406030204" pitchFamily="18" charset="0"/>
                        </a:rPr>
                        <m:t>=</m:t>
                      </m:r>
                      <m:r>
                        <m:rPr>
                          <m:sty m:val="p"/>
                        </m:rPr>
                        <a:rPr lang="en-US" smtClean="0">
                          <a:latin typeface="Cambria Math" panose="02040503050406030204" pitchFamily="18" charset="0"/>
                        </a:rPr>
                        <m:t>min</m:t>
                      </m:r>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𝑟</m:t>
                              </m:r>
                            </m:num>
                            <m:den>
                              <m:r>
                                <a:rPr lang="en-US" i="1">
                                  <a:latin typeface="Cambria Math" panose="02040503050406030204" pitchFamily="18" charset="0"/>
                                </a:rPr>
                                <m:t>𝑐</m:t>
                              </m:r>
                            </m:den>
                          </m:f>
                        </m:sup>
                      </m:sSup>
                      <m:r>
                        <a:rPr lang="en-US" i="1">
                          <a:latin typeface="Cambria Math" panose="02040503050406030204" pitchFamily="18" charset="0"/>
                        </a:rPr>
                        <m:t>)</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5783594" y="4652421"/>
                <a:ext cx="2076914" cy="472758"/>
              </a:xfrm>
              <a:prstGeom prst="rect">
                <a:avLst/>
              </a:prstGeom>
              <a:blipFill rotWithShape="0">
                <a:blip r:embed="rId7"/>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247198E-D50D-44C6-91D2-1FE1FC5108DD}" type="slidenum">
              <a:rPr lang="en-US" smtClean="0"/>
              <a:t>8</a:t>
            </a:fld>
            <a:endParaRPr lang="en-US"/>
          </a:p>
        </p:txBody>
      </p:sp>
      <p:pic>
        <p:nvPicPr>
          <p:cNvPr id="7" name="Picture 6"/>
          <p:cNvPicPr>
            <a:picLocks noChangeAspect="1"/>
          </p:cNvPicPr>
          <p:nvPr/>
        </p:nvPicPr>
        <p:blipFill>
          <a:blip r:embed="rId8"/>
          <a:stretch>
            <a:fillRect/>
          </a:stretch>
        </p:blipFill>
        <p:spPr>
          <a:xfrm>
            <a:off x="3777706" y="3077536"/>
            <a:ext cx="5581650" cy="1962150"/>
          </a:xfrm>
          <a:prstGeom prst="rect">
            <a:avLst/>
          </a:prstGeom>
        </p:spPr>
      </p:pic>
    </p:spTree>
    <p:extLst>
      <p:ext uri="{BB962C8B-B14F-4D97-AF65-F5344CB8AC3E}">
        <p14:creationId xmlns:p14="http://schemas.microsoft.com/office/powerpoint/2010/main" val="4113336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Perplexity</a:t>
            </a:r>
            <a:endParaRPr lang="en-US" dirty="0"/>
          </a:p>
        </p:txBody>
      </p:sp>
      <p:sp>
        <p:nvSpPr>
          <p:cNvPr id="3" name="Content Placeholder 2"/>
          <p:cNvSpPr>
            <a:spLocks noGrp="1"/>
          </p:cNvSpPr>
          <p:nvPr>
            <p:ph idx="1"/>
          </p:nvPr>
        </p:nvSpPr>
        <p:spPr/>
        <p:txBody>
          <a:bodyPr/>
          <a:lstStyle/>
          <a:p>
            <a:r>
              <a:rPr lang="en-US" dirty="0"/>
              <a:t>Evaluation of quality of different language models is usually done by using </a:t>
            </a:r>
            <a:r>
              <a:rPr lang="en-US" dirty="0" smtClean="0"/>
              <a:t>perplexity.</a:t>
            </a:r>
          </a:p>
          <a:p>
            <a:r>
              <a:rPr lang="en-US" dirty="0"/>
              <a:t>The perplexity (PPL) of word sequence w is </a:t>
            </a:r>
            <a:r>
              <a:rPr lang="en-US" dirty="0" smtClean="0"/>
              <a:t>defined as</a:t>
            </a:r>
            <a:endParaRPr lang="en-US" dirty="0"/>
          </a:p>
        </p:txBody>
      </p:sp>
      <p:pic>
        <p:nvPicPr>
          <p:cNvPr id="4" name="Picture 3"/>
          <p:cNvPicPr>
            <a:picLocks noChangeAspect="1"/>
          </p:cNvPicPr>
          <p:nvPr/>
        </p:nvPicPr>
        <p:blipFill>
          <a:blip r:embed="rId3"/>
          <a:stretch>
            <a:fillRect/>
          </a:stretch>
        </p:blipFill>
        <p:spPr>
          <a:xfrm>
            <a:off x="3926540" y="3604097"/>
            <a:ext cx="5349463" cy="968687"/>
          </a:xfrm>
          <a:prstGeom prst="rect">
            <a:avLst/>
          </a:prstGeom>
        </p:spPr>
      </p:pic>
      <p:sp>
        <p:nvSpPr>
          <p:cNvPr id="5" name="Slide Number Placeholder 4"/>
          <p:cNvSpPr>
            <a:spLocks noGrp="1"/>
          </p:cNvSpPr>
          <p:nvPr>
            <p:ph type="sldNum" sz="quarter" idx="12"/>
          </p:nvPr>
        </p:nvSpPr>
        <p:spPr/>
        <p:txBody>
          <a:bodyPr/>
          <a:lstStyle/>
          <a:p>
            <a:fld id="{D247198E-D50D-44C6-91D2-1FE1FC5108DD}" type="slidenum">
              <a:rPr lang="en-US" smtClean="0"/>
              <a:t>9</a:t>
            </a:fld>
            <a:endParaRPr lang="en-US"/>
          </a:p>
        </p:txBody>
      </p:sp>
    </p:spTree>
    <p:extLst>
      <p:ext uri="{BB962C8B-B14F-4D97-AF65-F5344CB8AC3E}">
        <p14:creationId xmlns:p14="http://schemas.microsoft.com/office/powerpoint/2010/main" val="202190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19932</TotalTime>
  <Words>2706</Words>
  <Application>Microsoft Office PowerPoint</Application>
  <PresentationFormat>Widescreen</PresentationFormat>
  <Paragraphs>401</Paragraphs>
  <Slides>55</Slides>
  <Notes>41</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宋体</vt:lpstr>
      <vt:lpstr>Arial</vt:lpstr>
      <vt:lpstr>Calibri</vt:lpstr>
      <vt:lpstr>Calibri Light</vt:lpstr>
      <vt:lpstr>Cambria Math</vt:lpstr>
      <vt:lpstr>Wingdings 3</vt:lpstr>
      <vt:lpstr>Wisp</vt:lpstr>
      <vt:lpstr>Visual Captioning From Visual Content to Sentences</vt:lpstr>
      <vt:lpstr>Visual Captioning</vt:lpstr>
      <vt:lpstr>Problem Formulation</vt:lpstr>
      <vt:lpstr>General Solution/Framework</vt:lpstr>
      <vt:lpstr>Paper Selection</vt:lpstr>
      <vt:lpstr>Benchmarks </vt:lpstr>
      <vt:lpstr>Performance Measurement</vt:lpstr>
      <vt:lpstr>Performance Measurement</vt:lpstr>
      <vt:lpstr>Perplexity</vt:lpstr>
      <vt:lpstr>Image-Sentence Embedding</vt:lpstr>
      <vt:lpstr>Image-Sentence Embedding</vt:lpstr>
      <vt:lpstr>Image-Sentence Embedding</vt:lpstr>
      <vt:lpstr>Image-Sentence Embedding</vt:lpstr>
      <vt:lpstr>Image-Sentence Embedding</vt:lpstr>
      <vt:lpstr>Skip-Gram Language Model</vt:lpstr>
      <vt:lpstr>Skip-Gram Language Model</vt:lpstr>
      <vt:lpstr>Image-Sentence Embedding</vt:lpstr>
      <vt:lpstr>Evaluation</vt:lpstr>
      <vt:lpstr>Image-Sentence Embedding</vt:lpstr>
      <vt:lpstr>Image-Sentence Embedding</vt:lpstr>
      <vt:lpstr>Analysis on Image-Sentence Embedding</vt:lpstr>
      <vt:lpstr>Extension of Image-Sentence Embedding</vt:lpstr>
      <vt:lpstr>Caption Transferring</vt:lpstr>
      <vt:lpstr>Caption Transferring</vt:lpstr>
      <vt:lpstr>Caption Transferring</vt:lpstr>
      <vt:lpstr>Sentence Synthesis</vt:lpstr>
      <vt:lpstr>Sentence Synthesis</vt:lpstr>
      <vt:lpstr>Conditional Random Field</vt:lpstr>
      <vt:lpstr>Sentence Synthesis</vt:lpstr>
      <vt:lpstr>Sentence Synthesis</vt:lpstr>
      <vt:lpstr>Sentence Synthesis</vt:lpstr>
      <vt:lpstr>Recurrent Neural Network based Language Model (Text only)</vt:lpstr>
      <vt:lpstr>Multimodal Recurrent Neural Network</vt:lpstr>
      <vt:lpstr>Training the m-RNN</vt:lpstr>
      <vt:lpstr>Performance Analysis</vt:lpstr>
      <vt:lpstr>Performance Analysis</vt:lpstr>
      <vt:lpstr>Some Examples</vt:lpstr>
      <vt:lpstr>Sentence Synthesis</vt:lpstr>
      <vt:lpstr>Analysis of Sentence Synthesis</vt:lpstr>
      <vt:lpstr>Analysis of Sentence Synthesis</vt:lpstr>
      <vt:lpstr>Visual Captioning</vt:lpstr>
      <vt:lpstr>Reference:</vt:lpstr>
      <vt:lpstr>Reference:</vt:lpstr>
      <vt:lpstr>Reference:</vt:lpstr>
      <vt:lpstr>Reference:</vt:lpstr>
      <vt:lpstr>Reference:</vt:lpstr>
      <vt:lpstr>Thank You!</vt:lpstr>
      <vt:lpstr>Lin Similarity</vt:lpstr>
      <vt:lpstr>Convolutional Neural Networks architecture - AlexNet</vt:lpstr>
      <vt:lpstr>Proposed Ideas</vt:lpstr>
      <vt:lpstr>Image-Sentence Embedding</vt:lpstr>
      <vt:lpstr>Image-Sentence Embedding</vt:lpstr>
      <vt:lpstr>Machine Translation</vt:lpstr>
      <vt:lpstr>Transcript Alignment</vt:lpstr>
      <vt:lpstr>Transcript Alignment</vt:lpstr>
    </vt:vector>
  </TitlesOfParts>
  <Company>Columbia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Candidacy Exam Presentation</dc:title>
  <dc:creator>Hongzhi Li</dc:creator>
  <cp:lastModifiedBy>Hongzhi Li</cp:lastModifiedBy>
  <cp:revision>240</cp:revision>
  <dcterms:created xsi:type="dcterms:W3CDTF">2014-12-18T19:40:21Z</dcterms:created>
  <dcterms:modified xsi:type="dcterms:W3CDTF">2015-01-08T22:39:23Z</dcterms:modified>
</cp:coreProperties>
</file>