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xlsx" ContentType="application/vnd.openxmlformats-officedocument.spreadsheetml.sheet"/>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3.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14.xml" ContentType="application/vnd.openxmlformats-officedocument.presentationml.notesSlide+xml"/>
  <Override PartName="/ppt/charts/chart5.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embeddings/oleObject1.bin" ContentType="application/vnd.openxmlformats-officedocument.oleObject"/>
  <Override PartName="/ppt/notesSlides/notesSlide26.xml" ContentType="application/vnd.openxmlformats-officedocument.presentationml.notesSlide+xml"/>
  <Override PartName="/ppt/embeddings/oleObject2.bin" ContentType="application/vnd.openxmlformats-officedocument.oleObject"/>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5" r:id="rId1"/>
  </p:sldMasterIdLst>
  <p:notesMasterIdLst>
    <p:notesMasterId r:id="rId33"/>
  </p:notesMasterIdLst>
  <p:handoutMasterIdLst>
    <p:handoutMasterId r:id="rId34"/>
  </p:handoutMasterIdLst>
  <p:sldIdLst>
    <p:sldId id="256" r:id="rId2"/>
    <p:sldId id="301" r:id="rId3"/>
    <p:sldId id="259" r:id="rId4"/>
    <p:sldId id="260" r:id="rId5"/>
    <p:sldId id="307" r:id="rId6"/>
    <p:sldId id="290" r:id="rId7"/>
    <p:sldId id="262" r:id="rId8"/>
    <p:sldId id="320" r:id="rId9"/>
    <p:sldId id="314" r:id="rId10"/>
    <p:sldId id="315" r:id="rId11"/>
    <p:sldId id="261" r:id="rId12"/>
    <p:sldId id="309" r:id="rId13"/>
    <p:sldId id="306" r:id="rId14"/>
    <p:sldId id="298" r:id="rId15"/>
    <p:sldId id="293" r:id="rId16"/>
    <p:sldId id="294" r:id="rId17"/>
    <p:sldId id="292" r:id="rId18"/>
    <p:sldId id="299" r:id="rId19"/>
    <p:sldId id="305" r:id="rId20"/>
    <p:sldId id="319" r:id="rId21"/>
    <p:sldId id="274" r:id="rId22"/>
    <p:sldId id="313" r:id="rId23"/>
    <p:sldId id="297" r:id="rId24"/>
    <p:sldId id="303" r:id="rId25"/>
    <p:sldId id="300" r:id="rId26"/>
    <p:sldId id="316" r:id="rId27"/>
    <p:sldId id="273" r:id="rId28"/>
    <p:sldId id="317" r:id="rId29"/>
    <p:sldId id="308" r:id="rId30"/>
    <p:sldId id="304" r:id="rId31"/>
    <p:sldId id="280" r:id="rId32"/>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CF53F91D-DEED-9E4F-8D13-E0ED40929536}">
          <p14:sldIdLst>
            <p14:sldId id="256"/>
            <p14:sldId id="301"/>
            <p14:sldId id="259"/>
            <p14:sldId id="260"/>
            <p14:sldId id="307"/>
            <p14:sldId id="290"/>
            <p14:sldId id="262"/>
            <p14:sldId id="320"/>
            <p14:sldId id="314"/>
            <p14:sldId id="315"/>
            <p14:sldId id="261"/>
            <p14:sldId id="309"/>
            <p14:sldId id="306"/>
            <p14:sldId id="298"/>
            <p14:sldId id="293"/>
            <p14:sldId id="294"/>
            <p14:sldId id="292"/>
            <p14:sldId id="299"/>
            <p14:sldId id="305"/>
            <p14:sldId id="319"/>
            <p14:sldId id="274"/>
            <p14:sldId id="313"/>
            <p14:sldId id="297"/>
            <p14:sldId id="303"/>
            <p14:sldId id="300"/>
            <p14:sldId id="316"/>
            <p14:sldId id="273"/>
            <p14:sldId id="317"/>
            <p14:sldId id="308"/>
            <p14:sldId id="304"/>
            <p14:sldId id="280"/>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ngzhi Li" initials="HL" lastIdx="5"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BCC48"/>
    <a:srgbClr val="1FF939"/>
    <a:srgbClr val="30E876"/>
    <a:srgbClr val="1403ED"/>
    <a:srgbClr val="0DA33B"/>
    <a:srgbClr val="EDF2F9"/>
    <a:srgbClr val="005BC0"/>
    <a:srgbClr val="CFE1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5395" autoAdjust="0"/>
  </p:normalViewPr>
  <p:slideViewPr>
    <p:cSldViewPr>
      <p:cViewPr varScale="1">
        <p:scale>
          <a:sx n="68" d="100"/>
          <a:sy n="68" d="100"/>
        </p:scale>
        <p:origin x="-2552"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handoutMaster" Target="handoutMasters/handoutMaster1.xml"/><Relationship Id="rId35" Type="http://schemas.openxmlformats.org/officeDocument/2006/relationships/printerSettings" Target="printerSettings/printerSettings1.bin"/><Relationship Id="rId36" Type="http://schemas.openxmlformats.org/officeDocument/2006/relationships/commentAuthors" Target="commentAuthor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wzhang\My%20Documents\Dropbox\MM14\mining_expt_v2.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wzhang\My%20Documents\Dropbox\MM14\mining_expt_v2.xlsx"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7891294838145"/>
          <c:y val="0.0514005540974045"/>
          <c:w val="0.780435039370079"/>
          <c:h val="0.754567658209391"/>
        </c:manualLayout>
      </c:layout>
      <c:scatterChart>
        <c:scatterStyle val="smoothMarker"/>
        <c:varyColors val="0"/>
        <c:ser>
          <c:idx val="0"/>
          <c:order val="0"/>
          <c:tx>
            <c:strRef>
              <c:f>'mqa (2)'!$P$9</c:f>
              <c:strCache>
                <c:ptCount val="1"/>
                <c:pt idx="0">
                  <c:v>mH</c:v>
                </c:pt>
              </c:strCache>
            </c:strRef>
          </c:tx>
          <c:xVal>
            <c:numRef>
              <c:f>'mqa (2)'!$Q$8:$Z$8</c:f>
              <c:numCache>
                <c:formatCode>General</c:formatCode>
                <c:ptCount val="10"/>
                <c:pt idx="0">
                  <c:v>1.0</c:v>
                </c:pt>
                <c:pt idx="1">
                  <c:v>5.0</c:v>
                </c:pt>
                <c:pt idx="2">
                  <c:v>10.0</c:v>
                </c:pt>
                <c:pt idx="3">
                  <c:v>20.0</c:v>
                </c:pt>
                <c:pt idx="4">
                  <c:v>50.0</c:v>
                </c:pt>
                <c:pt idx="5">
                  <c:v>100.0</c:v>
                </c:pt>
                <c:pt idx="6">
                  <c:v>200.0</c:v>
                </c:pt>
                <c:pt idx="7">
                  <c:v>300.0</c:v>
                </c:pt>
                <c:pt idx="8">
                  <c:v>400.0</c:v>
                </c:pt>
                <c:pt idx="9">
                  <c:v>500.0</c:v>
                </c:pt>
              </c:numCache>
            </c:numRef>
          </c:xVal>
          <c:yVal>
            <c:numRef>
              <c:f>'mqa (2)'!$Q$9:$Z$9</c:f>
              <c:numCache>
                <c:formatCode>General</c:formatCode>
                <c:ptCount val="10"/>
                <c:pt idx="0">
                  <c:v>0.0239567772829442</c:v>
                </c:pt>
                <c:pt idx="1">
                  <c:v>0.0279551855689694</c:v>
                </c:pt>
                <c:pt idx="2">
                  <c:v>0.0309904722099678</c:v>
                </c:pt>
                <c:pt idx="3">
                  <c:v>0.0327966172907868</c:v>
                </c:pt>
                <c:pt idx="4">
                  <c:v>0.0399211263271464</c:v>
                </c:pt>
                <c:pt idx="5">
                  <c:v>0.0503944014080573</c:v>
                </c:pt>
                <c:pt idx="6">
                  <c:v>0.0587211525704159</c:v>
                </c:pt>
                <c:pt idx="7">
                  <c:v>0.0591200557077827</c:v>
                </c:pt>
                <c:pt idx="8">
                  <c:v>0.0602149276781255</c:v>
                </c:pt>
                <c:pt idx="9">
                  <c:v>0.0591323741865294</c:v>
                </c:pt>
              </c:numCache>
            </c:numRef>
          </c:yVal>
          <c:smooth val="1"/>
        </c:ser>
        <c:ser>
          <c:idx val="1"/>
          <c:order val="1"/>
          <c:tx>
            <c:strRef>
              <c:f>'mqa (2)'!$P$10</c:f>
              <c:strCache>
                <c:ptCount val="1"/>
                <c:pt idx="0">
                  <c:v>Co-VW</c:v>
                </c:pt>
              </c:strCache>
            </c:strRef>
          </c:tx>
          <c:marker>
            <c:symbol val="square"/>
            <c:size val="5"/>
          </c:marker>
          <c:xVal>
            <c:numRef>
              <c:f>'mqa (2)'!$Q$8:$Z$8</c:f>
              <c:numCache>
                <c:formatCode>General</c:formatCode>
                <c:ptCount val="10"/>
                <c:pt idx="0">
                  <c:v>1.0</c:v>
                </c:pt>
                <c:pt idx="1">
                  <c:v>5.0</c:v>
                </c:pt>
                <c:pt idx="2">
                  <c:v>10.0</c:v>
                </c:pt>
                <c:pt idx="3">
                  <c:v>20.0</c:v>
                </c:pt>
                <c:pt idx="4">
                  <c:v>50.0</c:v>
                </c:pt>
                <c:pt idx="5">
                  <c:v>100.0</c:v>
                </c:pt>
                <c:pt idx="6">
                  <c:v>200.0</c:v>
                </c:pt>
                <c:pt idx="7">
                  <c:v>300.0</c:v>
                </c:pt>
                <c:pt idx="8">
                  <c:v>400.0</c:v>
                </c:pt>
                <c:pt idx="9">
                  <c:v>500.0</c:v>
                </c:pt>
              </c:numCache>
            </c:numRef>
          </c:xVal>
          <c:yVal>
            <c:numRef>
              <c:f>'mqa (2)'!$Q$10:$Z$10</c:f>
              <c:numCache>
                <c:formatCode>General</c:formatCode>
                <c:ptCount val="10"/>
                <c:pt idx="0">
                  <c:v>0.183040821174075</c:v>
                </c:pt>
                <c:pt idx="1">
                  <c:v>0.242543604429171</c:v>
                </c:pt>
                <c:pt idx="2">
                  <c:v>0.2506652989449</c:v>
                </c:pt>
                <c:pt idx="3">
                  <c:v>0.253654434371305</c:v>
                </c:pt>
                <c:pt idx="4">
                  <c:v>0.244060422960725</c:v>
                </c:pt>
                <c:pt idx="5">
                  <c:v>0.238176430707876</c:v>
                </c:pt>
                <c:pt idx="6">
                  <c:v>0.229024840510367</c:v>
                </c:pt>
                <c:pt idx="7">
                  <c:v>0.222809705233607</c:v>
                </c:pt>
                <c:pt idx="8">
                  <c:v>0.218380092685875</c:v>
                </c:pt>
                <c:pt idx="9">
                  <c:v>0.214836756975334</c:v>
                </c:pt>
              </c:numCache>
            </c:numRef>
          </c:yVal>
          <c:smooth val="1"/>
        </c:ser>
        <c:ser>
          <c:idx val="2"/>
          <c:order val="2"/>
          <c:tx>
            <c:strRef>
              <c:f>'mqa (2)'!$P$11</c:f>
              <c:strCache>
                <c:ptCount val="1"/>
                <c:pt idx="0">
                  <c:v>GmH</c:v>
                </c:pt>
              </c:strCache>
            </c:strRef>
          </c:tx>
          <c:xVal>
            <c:numRef>
              <c:f>'mqa (2)'!$Q$8:$Z$8</c:f>
              <c:numCache>
                <c:formatCode>General</c:formatCode>
                <c:ptCount val="10"/>
                <c:pt idx="0">
                  <c:v>1.0</c:v>
                </c:pt>
                <c:pt idx="1">
                  <c:v>5.0</c:v>
                </c:pt>
                <c:pt idx="2">
                  <c:v>10.0</c:v>
                </c:pt>
                <c:pt idx="3">
                  <c:v>20.0</c:v>
                </c:pt>
                <c:pt idx="4">
                  <c:v>50.0</c:v>
                </c:pt>
                <c:pt idx="5">
                  <c:v>100.0</c:v>
                </c:pt>
                <c:pt idx="6">
                  <c:v>200.0</c:v>
                </c:pt>
                <c:pt idx="7">
                  <c:v>300.0</c:v>
                </c:pt>
                <c:pt idx="8">
                  <c:v>400.0</c:v>
                </c:pt>
                <c:pt idx="9">
                  <c:v>500.0</c:v>
                </c:pt>
              </c:numCache>
            </c:numRef>
          </c:xVal>
          <c:yVal>
            <c:numRef>
              <c:f>'mqa (2)'!$Q$11:$Z$11</c:f>
              <c:numCache>
                <c:formatCode>General</c:formatCode>
                <c:ptCount val="10"/>
                <c:pt idx="0">
                  <c:v>0.125678674861965</c:v>
                </c:pt>
                <c:pt idx="1">
                  <c:v>0.161004390891453</c:v>
                </c:pt>
                <c:pt idx="2">
                  <c:v>0.191261473852615</c:v>
                </c:pt>
                <c:pt idx="3">
                  <c:v>0.216174041418905</c:v>
                </c:pt>
                <c:pt idx="4">
                  <c:v>0.241177926920209</c:v>
                </c:pt>
                <c:pt idx="5">
                  <c:v>0.25507217630854</c:v>
                </c:pt>
                <c:pt idx="6">
                  <c:v>0.264747636028989</c:v>
                </c:pt>
                <c:pt idx="7">
                  <c:v>0.270975864102867</c:v>
                </c:pt>
                <c:pt idx="8">
                  <c:v>0.274772795001202</c:v>
                </c:pt>
                <c:pt idx="9">
                  <c:v>0.276060183038438</c:v>
                </c:pt>
              </c:numCache>
            </c:numRef>
          </c:yVal>
          <c:smooth val="1"/>
        </c:ser>
        <c:ser>
          <c:idx val="3"/>
          <c:order val="3"/>
          <c:tx>
            <c:strRef>
              <c:f>'mqa (2)'!$P$12</c:f>
              <c:strCache>
                <c:ptCount val="1"/>
                <c:pt idx="0">
                  <c:v>Co-ToF</c:v>
                </c:pt>
              </c:strCache>
            </c:strRef>
          </c:tx>
          <c:xVal>
            <c:numRef>
              <c:f>'mqa (2)'!$Q$8:$Z$8</c:f>
              <c:numCache>
                <c:formatCode>General</c:formatCode>
                <c:ptCount val="10"/>
                <c:pt idx="0">
                  <c:v>1.0</c:v>
                </c:pt>
                <c:pt idx="1">
                  <c:v>5.0</c:v>
                </c:pt>
                <c:pt idx="2">
                  <c:v>10.0</c:v>
                </c:pt>
                <c:pt idx="3">
                  <c:v>20.0</c:v>
                </c:pt>
                <c:pt idx="4">
                  <c:v>50.0</c:v>
                </c:pt>
                <c:pt idx="5">
                  <c:v>100.0</c:v>
                </c:pt>
                <c:pt idx="6">
                  <c:v>200.0</c:v>
                </c:pt>
                <c:pt idx="7">
                  <c:v>300.0</c:v>
                </c:pt>
                <c:pt idx="8">
                  <c:v>400.0</c:v>
                </c:pt>
                <c:pt idx="9">
                  <c:v>500.0</c:v>
                </c:pt>
              </c:numCache>
            </c:numRef>
          </c:xVal>
          <c:yVal>
            <c:numRef>
              <c:f>'mqa (2)'!$Q$12:$Z$12</c:f>
              <c:numCache>
                <c:formatCode>General</c:formatCode>
                <c:ptCount val="10"/>
                <c:pt idx="0">
                  <c:v>0.206836677206094</c:v>
                </c:pt>
                <c:pt idx="1">
                  <c:v>0.260175445208706</c:v>
                </c:pt>
                <c:pt idx="2">
                  <c:v>0.272605498346717</c:v>
                </c:pt>
                <c:pt idx="3">
                  <c:v>0.277847363393198</c:v>
                </c:pt>
                <c:pt idx="4">
                  <c:v>0.283089644513137</c:v>
                </c:pt>
                <c:pt idx="5">
                  <c:v>0.284659084223944</c:v>
                </c:pt>
                <c:pt idx="6">
                  <c:v>0.285148883619838</c:v>
                </c:pt>
                <c:pt idx="7">
                  <c:v>0.285359762140734</c:v>
                </c:pt>
                <c:pt idx="8">
                  <c:v>0.285313231501686</c:v>
                </c:pt>
                <c:pt idx="9">
                  <c:v>0.285421651121254</c:v>
                </c:pt>
              </c:numCache>
            </c:numRef>
          </c:yVal>
          <c:smooth val="1"/>
        </c:ser>
        <c:dLbls>
          <c:showLegendKey val="0"/>
          <c:showVal val="0"/>
          <c:showCatName val="0"/>
          <c:showSerName val="0"/>
          <c:showPercent val="0"/>
          <c:showBubbleSize val="0"/>
        </c:dLbls>
        <c:axId val="-2137740328"/>
        <c:axId val="-2137770024"/>
      </c:scatterChart>
      <c:valAx>
        <c:axId val="-2137740328"/>
        <c:scaling>
          <c:orientation val="minMax"/>
          <c:max val="512.0"/>
          <c:min val="0.0"/>
        </c:scaling>
        <c:delete val="0"/>
        <c:axPos val="b"/>
        <c:title>
          <c:tx>
            <c:rich>
              <a:bodyPr/>
              <a:lstStyle/>
              <a:p>
                <a:pPr>
                  <a:defRPr/>
                </a:pPr>
                <a:r>
                  <a:rPr lang="en-US" altLang="zh-CN" sz="1100" b="0" dirty="0"/>
                  <a:t>number</a:t>
                </a:r>
                <a:r>
                  <a:rPr lang="en-US" altLang="zh-CN" sz="1100" b="0" baseline="0" dirty="0"/>
                  <a:t> of hash </a:t>
                </a:r>
                <a:r>
                  <a:rPr lang="en-US" altLang="zh-CN" sz="1100" b="0" baseline="0" dirty="0" smtClean="0"/>
                  <a:t>tables</a:t>
                </a:r>
                <a:endParaRPr lang="zh-CN" altLang="en-US" sz="1100" b="0" dirty="0"/>
              </a:p>
            </c:rich>
          </c:tx>
          <c:layout/>
          <c:overlay val="0"/>
        </c:title>
        <c:numFmt formatCode="General" sourceLinked="1"/>
        <c:majorTickMark val="out"/>
        <c:minorTickMark val="none"/>
        <c:tickLblPos val="nextTo"/>
        <c:crossAx val="-2137770024"/>
        <c:crosses val="autoZero"/>
        <c:crossBetween val="midCat"/>
      </c:valAx>
      <c:valAx>
        <c:axId val="-2137770024"/>
        <c:scaling>
          <c:orientation val="minMax"/>
        </c:scaling>
        <c:delete val="0"/>
        <c:axPos val="l"/>
        <c:majorGridlines/>
        <c:title>
          <c:tx>
            <c:rich>
              <a:bodyPr rot="-5400000" vert="horz"/>
              <a:lstStyle/>
              <a:p>
                <a:pPr>
                  <a:defRPr b="1"/>
                </a:pPr>
                <a:r>
                  <a:rPr lang="en-US" altLang="zh-CN" sz="1100" b="1"/>
                  <a:t>F-measure</a:t>
                </a:r>
                <a:endParaRPr lang="zh-CN" altLang="en-US" sz="1100" b="1"/>
              </a:p>
            </c:rich>
          </c:tx>
          <c:layout/>
          <c:overlay val="0"/>
        </c:title>
        <c:numFmt formatCode="General" sourceLinked="1"/>
        <c:majorTickMark val="out"/>
        <c:minorTickMark val="none"/>
        <c:tickLblPos val="nextTo"/>
        <c:crossAx val="-2137740328"/>
        <c:crosses val="autoZero"/>
        <c:crossBetween val="midCat"/>
      </c:valAx>
    </c:plotArea>
    <c:plotVisOnly val="1"/>
    <c:dispBlanksAs val="gap"/>
    <c:showDLblsOverMax val="0"/>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7891294838145"/>
          <c:y val="0.0514005540974045"/>
          <c:w val="0.780435039370079"/>
          <c:h val="0.749938028579762"/>
        </c:manualLayout>
      </c:layout>
      <c:scatterChart>
        <c:scatterStyle val="smoothMarker"/>
        <c:varyColors val="0"/>
        <c:ser>
          <c:idx val="0"/>
          <c:order val="0"/>
          <c:tx>
            <c:strRef>
              <c:f>'oxford100k (2)'!$P$9</c:f>
              <c:strCache>
                <c:ptCount val="1"/>
                <c:pt idx="0">
                  <c:v>mH</c:v>
                </c:pt>
              </c:strCache>
            </c:strRef>
          </c:tx>
          <c:xVal>
            <c:numRef>
              <c:f>'oxford100k (2)'!$Q$8:$Z$8</c:f>
              <c:numCache>
                <c:formatCode>General</c:formatCode>
                <c:ptCount val="10"/>
                <c:pt idx="0">
                  <c:v>1.0</c:v>
                </c:pt>
                <c:pt idx="1">
                  <c:v>5.0</c:v>
                </c:pt>
                <c:pt idx="2">
                  <c:v>10.0</c:v>
                </c:pt>
                <c:pt idx="3">
                  <c:v>20.0</c:v>
                </c:pt>
                <c:pt idx="4">
                  <c:v>50.0</c:v>
                </c:pt>
                <c:pt idx="5">
                  <c:v>100.0</c:v>
                </c:pt>
                <c:pt idx="6">
                  <c:v>200.0</c:v>
                </c:pt>
                <c:pt idx="7">
                  <c:v>300.0</c:v>
                </c:pt>
                <c:pt idx="8">
                  <c:v>400.0</c:v>
                </c:pt>
                <c:pt idx="9">
                  <c:v>500.0</c:v>
                </c:pt>
              </c:numCache>
            </c:numRef>
          </c:xVal>
          <c:yVal>
            <c:numRef>
              <c:f>'oxford100k (2)'!$Q$9:$Z$9</c:f>
              <c:numCache>
                <c:formatCode>General</c:formatCode>
                <c:ptCount val="10"/>
                <c:pt idx="0">
                  <c:v>0.00178723404255319</c:v>
                </c:pt>
                <c:pt idx="1">
                  <c:v>0.00428571428571429</c:v>
                </c:pt>
                <c:pt idx="2">
                  <c:v>0.00555044247787611</c:v>
                </c:pt>
                <c:pt idx="3">
                  <c:v>0.00668088235294118</c:v>
                </c:pt>
                <c:pt idx="4">
                  <c:v>0.00788144329896907</c:v>
                </c:pt>
                <c:pt idx="5">
                  <c:v>0.0084638783269962</c:v>
                </c:pt>
                <c:pt idx="6">
                  <c:v>0.0082434554973822</c:v>
                </c:pt>
                <c:pt idx="7">
                  <c:v>0.00812715517241379</c:v>
                </c:pt>
                <c:pt idx="8">
                  <c:v>0.00769580838323354</c:v>
                </c:pt>
                <c:pt idx="9">
                  <c:v>0.00741712204007286</c:v>
                </c:pt>
              </c:numCache>
            </c:numRef>
          </c:yVal>
          <c:smooth val="1"/>
        </c:ser>
        <c:ser>
          <c:idx val="1"/>
          <c:order val="1"/>
          <c:tx>
            <c:strRef>
              <c:f>'oxford100k (2)'!$P$10</c:f>
              <c:strCache>
                <c:ptCount val="1"/>
                <c:pt idx="0">
                  <c:v>Co-VW</c:v>
                </c:pt>
              </c:strCache>
            </c:strRef>
          </c:tx>
          <c:marker>
            <c:symbol val="square"/>
            <c:size val="5"/>
          </c:marker>
          <c:xVal>
            <c:numRef>
              <c:f>'oxford100k (2)'!$Q$8:$Z$8</c:f>
              <c:numCache>
                <c:formatCode>General</c:formatCode>
                <c:ptCount val="10"/>
                <c:pt idx="0">
                  <c:v>1.0</c:v>
                </c:pt>
                <c:pt idx="1">
                  <c:v>5.0</c:v>
                </c:pt>
                <c:pt idx="2">
                  <c:v>10.0</c:v>
                </c:pt>
                <c:pt idx="3">
                  <c:v>20.0</c:v>
                </c:pt>
                <c:pt idx="4">
                  <c:v>50.0</c:v>
                </c:pt>
                <c:pt idx="5">
                  <c:v>100.0</c:v>
                </c:pt>
                <c:pt idx="6">
                  <c:v>200.0</c:v>
                </c:pt>
                <c:pt idx="7">
                  <c:v>300.0</c:v>
                </c:pt>
                <c:pt idx="8">
                  <c:v>400.0</c:v>
                </c:pt>
                <c:pt idx="9">
                  <c:v>500.0</c:v>
                </c:pt>
              </c:numCache>
            </c:numRef>
          </c:xVal>
          <c:yVal>
            <c:numRef>
              <c:f>'oxford100k (2)'!$Q$10:$Z$10</c:f>
              <c:numCache>
                <c:formatCode>General</c:formatCode>
                <c:ptCount val="10"/>
                <c:pt idx="0">
                  <c:v>0.00048</c:v>
                </c:pt>
                <c:pt idx="1">
                  <c:v>0.00109565217391304</c:v>
                </c:pt>
                <c:pt idx="2">
                  <c:v>0.00124444444444444</c:v>
                </c:pt>
                <c:pt idx="3">
                  <c:v>0.00153870967741935</c:v>
                </c:pt>
                <c:pt idx="4">
                  <c:v>0.00147070707070707</c:v>
                </c:pt>
                <c:pt idx="5">
                  <c:v>0.00133677419354839</c:v>
                </c:pt>
                <c:pt idx="6">
                  <c:v>0.00134948453608247</c:v>
                </c:pt>
                <c:pt idx="7">
                  <c:v>0.00154553191489362</c:v>
                </c:pt>
                <c:pt idx="8">
                  <c:v>0.00174065934065934</c:v>
                </c:pt>
                <c:pt idx="9">
                  <c:v>0.00193243243243243</c:v>
                </c:pt>
              </c:numCache>
            </c:numRef>
          </c:yVal>
          <c:smooth val="1"/>
        </c:ser>
        <c:ser>
          <c:idx val="2"/>
          <c:order val="2"/>
          <c:tx>
            <c:strRef>
              <c:f>'oxford100k (2)'!$P$11</c:f>
              <c:strCache>
                <c:ptCount val="1"/>
                <c:pt idx="0">
                  <c:v>GmH</c:v>
                </c:pt>
              </c:strCache>
            </c:strRef>
          </c:tx>
          <c:xVal>
            <c:numRef>
              <c:f>'oxford100k (2)'!$Q$8:$Z$8</c:f>
              <c:numCache>
                <c:formatCode>General</c:formatCode>
                <c:ptCount val="10"/>
                <c:pt idx="0">
                  <c:v>1.0</c:v>
                </c:pt>
                <c:pt idx="1">
                  <c:v>5.0</c:v>
                </c:pt>
                <c:pt idx="2">
                  <c:v>10.0</c:v>
                </c:pt>
                <c:pt idx="3">
                  <c:v>20.0</c:v>
                </c:pt>
                <c:pt idx="4">
                  <c:v>50.0</c:v>
                </c:pt>
                <c:pt idx="5">
                  <c:v>100.0</c:v>
                </c:pt>
                <c:pt idx="6">
                  <c:v>200.0</c:v>
                </c:pt>
                <c:pt idx="7">
                  <c:v>300.0</c:v>
                </c:pt>
                <c:pt idx="8">
                  <c:v>400.0</c:v>
                </c:pt>
                <c:pt idx="9">
                  <c:v>500.0</c:v>
                </c:pt>
              </c:numCache>
            </c:numRef>
          </c:xVal>
          <c:yVal>
            <c:numRef>
              <c:f>'oxford100k (2)'!$Q$11:$Z$11</c:f>
              <c:numCache>
                <c:formatCode>General</c:formatCode>
                <c:ptCount val="10"/>
                <c:pt idx="0">
                  <c:v>0.0341592558139535</c:v>
                </c:pt>
                <c:pt idx="1">
                  <c:v>0.0443004413062666</c:v>
                </c:pt>
                <c:pt idx="2">
                  <c:v>0.0524651360544218</c:v>
                </c:pt>
                <c:pt idx="3">
                  <c:v>0.0633841171935235</c:v>
                </c:pt>
                <c:pt idx="4">
                  <c:v>0.0764635003253091</c:v>
                </c:pt>
                <c:pt idx="5">
                  <c:v>0.0856262813522355</c:v>
                </c:pt>
                <c:pt idx="6">
                  <c:v>0.0930595004460304</c:v>
                </c:pt>
                <c:pt idx="7">
                  <c:v>0.0965496899224806</c:v>
                </c:pt>
                <c:pt idx="8">
                  <c:v>0.0995885538039753</c:v>
                </c:pt>
                <c:pt idx="9">
                  <c:v>0.100823977164605</c:v>
                </c:pt>
              </c:numCache>
            </c:numRef>
          </c:yVal>
          <c:smooth val="1"/>
        </c:ser>
        <c:ser>
          <c:idx val="3"/>
          <c:order val="3"/>
          <c:tx>
            <c:strRef>
              <c:f>'oxford100k (2)'!$P$12</c:f>
              <c:strCache>
                <c:ptCount val="1"/>
                <c:pt idx="0">
                  <c:v>Co-ToF</c:v>
                </c:pt>
              </c:strCache>
            </c:strRef>
          </c:tx>
          <c:xVal>
            <c:numRef>
              <c:f>'oxford100k (2)'!$Q$8:$Z$8</c:f>
              <c:numCache>
                <c:formatCode>General</c:formatCode>
                <c:ptCount val="10"/>
                <c:pt idx="0">
                  <c:v>1.0</c:v>
                </c:pt>
                <c:pt idx="1">
                  <c:v>5.0</c:v>
                </c:pt>
                <c:pt idx="2">
                  <c:v>10.0</c:v>
                </c:pt>
                <c:pt idx="3">
                  <c:v>20.0</c:v>
                </c:pt>
                <c:pt idx="4">
                  <c:v>50.0</c:v>
                </c:pt>
                <c:pt idx="5">
                  <c:v>100.0</c:v>
                </c:pt>
                <c:pt idx="6">
                  <c:v>200.0</c:v>
                </c:pt>
                <c:pt idx="7">
                  <c:v>300.0</c:v>
                </c:pt>
                <c:pt idx="8">
                  <c:v>400.0</c:v>
                </c:pt>
                <c:pt idx="9">
                  <c:v>500.0</c:v>
                </c:pt>
              </c:numCache>
            </c:numRef>
          </c:xVal>
          <c:yVal>
            <c:numRef>
              <c:f>'oxford100k (2)'!$Q$12:$Z$12</c:f>
              <c:numCache>
                <c:formatCode>General</c:formatCode>
                <c:ptCount val="10"/>
                <c:pt idx="0">
                  <c:v>0.120755792058944</c:v>
                </c:pt>
                <c:pt idx="1">
                  <c:v>0.140285151033386</c:v>
                </c:pt>
                <c:pt idx="2">
                  <c:v>0.147457038902883</c:v>
                </c:pt>
                <c:pt idx="3">
                  <c:v>0.150249103942652</c:v>
                </c:pt>
                <c:pt idx="4">
                  <c:v>0.152901170530181</c:v>
                </c:pt>
                <c:pt idx="5">
                  <c:v>0.154265373841845</c:v>
                </c:pt>
                <c:pt idx="6">
                  <c:v>0.155943919474117</c:v>
                </c:pt>
                <c:pt idx="7">
                  <c:v>0.156616220567519</c:v>
                </c:pt>
                <c:pt idx="8">
                  <c:v>0.156113952083753</c:v>
                </c:pt>
                <c:pt idx="9">
                  <c:v>0.156098690835851</c:v>
                </c:pt>
              </c:numCache>
            </c:numRef>
          </c:yVal>
          <c:smooth val="1"/>
        </c:ser>
        <c:dLbls>
          <c:showLegendKey val="0"/>
          <c:showVal val="0"/>
          <c:showCatName val="0"/>
          <c:showSerName val="0"/>
          <c:showPercent val="0"/>
          <c:showBubbleSize val="0"/>
        </c:dLbls>
        <c:axId val="-2137796968"/>
        <c:axId val="-2137813848"/>
      </c:scatterChart>
      <c:valAx>
        <c:axId val="-2137796968"/>
        <c:scaling>
          <c:orientation val="minMax"/>
          <c:max val="512.0"/>
          <c:min val="0.0"/>
        </c:scaling>
        <c:delete val="0"/>
        <c:axPos val="b"/>
        <c:title>
          <c:tx>
            <c:rich>
              <a:bodyPr/>
              <a:lstStyle/>
              <a:p>
                <a:pPr>
                  <a:defRPr/>
                </a:pPr>
                <a:r>
                  <a:rPr lang="en-US" altLang="zh-CN" sz="1100" b="0" dirty="0"/>
                  <a:t>number</a:t>
                </a:r>
                <a:r>
                  <a:rPr lang="en-US" altLang="zh-CN" sz="1100" b="0" baseline="0" dirty="0"/>
                  <a:t> of hash </a:t>
                </a:r>
                <a:r>
                  <a:rPr lang="en-US" altLang="zh-CN" sz="1100" b="0" baseline="0" dirty="0" smtClean="0"/>
                  <a:t>tables</a:t>
                </a:r>
                <a:endParaRPr lang="zh-CN" altLang="en-US" sz="1100" b="0" dirty="0"/>
              </a:p>
            </c:rich>
          </c:tx>
          <c:layout/>
          <c:overlay val="0"/>
        </c:title>
        <c:numFmt formatCode="General" sourceLinked="1"/>
        <c:majorTickMark val="out"/>
        <c:minorTickMark val="none"/>
        <c:tickLblPos val="nextTo"/>
        <c:crossAx val="-2137813848"/>
        <c:crosses val="autoZero"/>
        <c:crossBetween val="midCat"/>
      </c:valAx>
      <c:valAx>
        <c:axId val="-2137813848"/>
        <c:scaling>
          <c:orientation val="minMax"/>
        </c:scaling>
        <c:delete val="0"/>
        <c:axPos val="l"/>
        <c:majorGridlines/>
        <c:numFmt formatCode="General" sourceLinked="1"/>
        <c:majorTickMark val="out"/>
        <c:minorTickMark val="none"/>
        <c:tickLblPos val="nextTo"/>
        <c:crossAx val="-2137796968"/>
        <c:crosses val="autoZero"/>
        <c:crossBetween val="midCat"/>
      </c:valAx>
    </c:plotArea>
    <c:plotVisOnly val="1"/>
    <c:dispBlanksAs val="gap"/>
    <c:showDLblsOverMax val="0"/>
  </c:chart>
  <c:spPr>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6923545138011"/>
          <c:y val="0.0527363596423845"/>
          <c:w val="0.868713168985951"/>
          <c:h val="0.824175972270514"/>
        </c:manualLayout>
      </c:layout>
      <c:barChart>
        <c:barDir val="col"/>
        <c:grouping val="clustered"/>
        <c:varyColors val="0"/>
        <c:ser>
          <c:idx val="0"/>
          <c:order val="0"/>
          <c:tx>
            <c:strRef>
              <c:f>Sheet1!$B$1</c:f>
              <c:strCache>
                <c:ptCount val="1"/>
                <c:pt idx="0">
                  <c:v>mH</c:v>
                </c:pt>
              </c:strCache>
            </c:strRef>
          </c:tx>
          <c:invertIfNegative val="0"/>
          <c:cat>
            <c:strRef>
              <c:f>Sheet1!$A$2:$A$4</c:f>
              <c:strCache>
                <c:ptCount val="3"/>
                <c:pt idx="0">
                  <c:v>precision</c:v>
                </c:pt>
                <c:pt idx="1">
                  <c:v>recall</c:v>
                </c:pt>
                <c:pt idx="2">
                  <c:v>F-measure</c:v>
                </c:pt>
              </c:strCache>
            </c:strRef>
          </c:cat>
          <c:val>
            <c:numRef>
              <c:f>Sheet1!$B$2:$B$4</c:f>
              <c:numCache>
                <c:formatCode>General</c:formatCode>
                <c:ptCount val="3"/>
                <c:pt idx="0">
                  <c:v>0.09</c:v>
                </c:pt>
                <c:pt idx="1">
                  <c:v>0.02</c:v>
                </c:pt>
                <c:pt idx="2">
                  <c:v>0.03</c:v>
                </c:pt>
              </c:numCache>
            </c:numRef>
          </c:val>
        </c:ser>
        <c:ser>
          <c:idx val="1"/>
          <c:order val="1"/>
          <c:tx>
            <c:strRef>
              <c:f>Sheet1!$C$1</c:f>
              <c:strCache>
                <c:ptCount val="1"/>
                <c:pt idx="0">
                  <c:v>Co-VW</c:v>
                </c:pt>
              </c:strCache>
            </c:strRef>
          </c:tx>
          <c:invertIfNegative val="0"/>
          <c:cat>
            <c:strRef>
              <c:f>Sheet1!$A$2:$A$4</c:f>
              <c:strCache>
                <c:ptCount val="3"/>
                <c:pt idx="0">
                  <c:v>precision</c:v>
                </c:pt>
                <c:pt idx="1">
                  <c:v>recall</c:v>
                </c:pt>
                <c:pt idx="2">
                  <c:v>F-measure</c:v>
                </c:pt>
              </c:strCache>
            </c:strRef>
          </c:cat>
          <c:val>
            <c:numRef>
              <c:f>Sheet1!$C$2:$C$4</c:f>
              <c:numCache>
                <c:formatCode>General</c:formatCode>
                <c:ptCount val="3"/>
                <c:pt idx="0">
                  <c:v>0.25</c:v>
                </c:pt>
                <c:pt idx="1">
                  <c:v>0.25</c:v>
                </c:pt>
                <c:pt idx="2">
                  <c:v>0.25</c:v>
                </c:pt>
              </c:numCache>
            </c:numRef>
          </c:val>
        </c:ser>
        <c:ser>
          <c:idx val="2"/>
          <c:order val="2"/>
          <c:tx>
            <c:strRef>
              <c:f>Sheet1!$D$1</c:f>
              <c:strCache>
                <c:ptCount val="1"/>
                <c:pt idx="0">
                  <c:v>GmH</c:v>
                </c:pt>
              </c:strCache>
            </c:strRef>
          </c:tx>
          <c:invertIfNegative val="0"/>
          <c:cat>
            <c:strRef>
              <c:f>Sheet1!$A$2:$A$4</c:f>
              <c:strCache>
                <c:ptCount val="3"/>
                <c:pt idx="0">
                  <c:v>precision</c:v>
                </c:pt>
                <c:pt idx="1">
                  <c:v>recall</c:v>
                </c:pt>
                <c:pt idx="2">
                  <c:v>F-measure</c:v>
                </c:pt>
              </c:strCache>
            </c:strRef>
          </c:cat>
          <c:val>
            <c:numRef>
              <c:f>Sheet1!$D$2:$D$4</c:f>
              <c:numCache>
                <c:formatCode>General</c:formatCode>
                <c:ptCount val="3"/>
                <c:pt idx="0">
                  <c:v>0.85</c:v>
                </c:pt>
                <c:pt idx="1">
                  <c:v>0.12</c:v>
                </c:pt>
                <c:pt idx="2">
                  <c:v>0.21</c:v>
                </c:pt>
              </c:numCache>
            </c:numRef>
          </c:val>
        </c:ser>
        <c:ser>
          <c:idx val="3"/>
          <c:order val="3"/>
          <c:tx>
            <c:strRef>
              <c:f>Sheet1!$E$1</c:f>
              <c:strCache>
                <c:ptCount val="1"/>
                <c:pt idx="0">
                  <c:v>Co-ToF</c:v>
                </c:pt>
              </c:strCache>
            </c:strRef>
          </c:tx>
          <c:invertIfNegative val="0"/>
          <c:cat>
            <c:strRef>
              <c:f>Sheet1!$A$2:$A$4</c:f>
              <c:strCache>
                <c:ptCount val="3"/>
                <c:pt idx="0">
                  <c:v>precision</c:v>
                </c:pt>
                <c:pt idx="1">
                  <c:v>recall</c:v>
                </c:pt>
                <c:pt idx="2">
                  <c:v>F-measure</c:v>
                </c:pt>
              </c:strCache>
            </c:strRef>
          </c:cat>
          <c:val>
            <c:numRef>
              <c:f>Sheet1!$E$2:$E$4</c:f>
              <c:numCache>
                <c:formatCode>General</c:formatCode>
                <c:ptCount val="3"/>
                <c:pt idx="0">
                  <c:v>0.88</c:v>
                </c:pt>
                <c:pt idx="1">
                  <c:v>0.16</c:v>
                </c:pt>
                <c:pt idx="2">
                  <c:v>0.27</c:v>
                </c:pt>
              </c:numCache>
            </c:numRef>
          </c:val>
        </c:ser>
        <c:dLbls>
          <c:showLegendKey val="0"/>
          <c:showVal val="0"/>
          <c:showCatName val="0"/>
          <c:showSerName val="0"/>
          <c:showPercent val="0"/>
          <c:showBubbleSize val="0"/>
        </c:dLbls>
        <c:gapWidth val="150"/>
        <c:axId val="-2137875448"/>
        <c:axId val="-2137872328"/>
      </c:barChart>
      <c:catAx>
        <c:axId val="-2137875448"/>
        <c:scaling>
          <c:orientation val="minMax"/>
        </c:scaling>
        <c:delete val="0"/>
        <c:axPos val="b"/>
        <c:numFmt formatCode="General" sourceLinked="0"/>
        <c:majorTickMark val="out"/>
        <c:minorTickMark val="none"/>
        <c:tickLblPos val="nextTo"/>
        <c:txPr>
          <a:bodyPr/>
          <a:lstStyle/>
          <a:p>
            <a:pPr>
              <a:defRPr sz="1200"/>
            </a:pPr>
            <a:endParaRPr lang="en-US"/>
          </a:p>
        </c:txPr>
        <c:crossAx val="-2137872328"/>
        <c:crosses val="autoZero"/>
        <c:auto val="1"/>
        <c:lblAlgn val="ctr"/>
        <c:lblOffset val="100"/>
        <c:noMultiLvlLbl val="0"/>
      </c:catAx>
      <c:valAx>
        <c:axId val="-2137872328"/>
        <c:scaling>
          <c:orientation val="minMax"/>
        </c:scaling>
        <c:delete val="0"/>
        <c:axPos val="l"/>
        <c:majorGridlines/>
        <c:numFmt formatCode="General" sourceLinked="1"/>
        <c:majorTickMark val="out"/>
        <c:minorTickMark val="none"/>
        <c:tickLblPos val="nextTo"/>
        <c:txPr>
          <a:bodyPr/>
          <a:lstStyle/>
          <a:p>
            <a:pPr>
              <a:defRPr sz="1200"/>
            </a:pPr>
            <a:endParaRPr lang="en-US"/>
          </a:p>
        </c:txPr>
        <c:crossAx val="-2137875448"/>
        <c:crosses val="autoZero"/>
        <c:crossBetween val="between"/>
      </c:valAx>
    </c:plotArea>
    <c:legend>
      <c:legendPos val="r"/>
      <c:layout>
        <c:manualLayout>
          <c:xMode val="edge"/>
          <c:yMode val="edge"/>
          <c:x val="0.677868830177262"/>
          <c:y val="0.0485394042796344"/>
          <c:w val="0.228589553879356"/>
          <c:h val="0.34091932088633"/>
        </c:manualLayout>
      </c:layout>
      <c:overlay val="0"/>
      <c:txPr>
        <a:bodyPr/>
        <a:lstStyle/>
        <a:p>
          <a:pPr>
            <a:defRPr sz="1400">
              <a:latin typeface="Times New Roman" pitchFamily="18" charset="0"/>
              <a:cs typeface="Times New Roman" pitchFamily="18"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mH</c:v>
                </c:pt>
              </c:strCache>
            </c:strRef>
          </c:tx>
          <c:invertIfNegative val="0"/>
          <c:cat>
            <c:strRef>
              <c:f>Sheet1!$A$2:$A$4</c:f>
              <c:strCache>
                <c:ptCount val="3"/>
                <c:pt idx="0">
                  <c:v>precision</c:v>
                </c:pt>
                <c:pt idx="1">
                  <c:v>recall</c:v>
                </c:pt>
                <c:pt idx="2">
                  <c:v>F-measure</c:v>
                </c:pt>
              </c:strCache>
            </c:strRef>
          </c:cat>
          <c:val>
            <c:numRef>
              <c:f>Sheet1!$B$2:$B$4</c:f>
              <c:numCache>
                <c:formatCode>General</c:formatCode>
                <c:ptCount val="3"/>
                <c:pt idx="0">
                  <c:v>0.0059</c:v>
                </c:pt>
                <c:pt idx="1">
                  <c:v>0.0077</c:v>
                </c:pt>
                <c:pt idx="2">
                  <c:v>0.00668088235294118</c:v>
                </c:pt>
              </c:numCache>
            </c:numRef>
          </c:val>
        </c:ser>
        <c:ser>
          <c:idx val="1"/>
          <c:order val="1"/>
          <c:tx>
            <c:strRef>
              <c:f>Sheet1!$C$1</c:f>
              <c:strCache>
                <c:ptCount val="1"/>
                <c:pt idx="0">
                  <c:v>Co-VW</c:v>
                </c:pt>
              </c:strCache>
            </c:strRef>
          </c:tx>
          <c:invertIfNegative val="0"/>
          <c:cat>
            <c:strRef>
              <c:f>Sheet1!$A$2:$A$4</c:f>
              <c:strCache>
                <c:ptCount val="3"/>
                <c:pt idx="0">
                  <c:v>precision</c:v>
                </c:pt>
                <c:pt idx="1">
                  <c:v>recall</c:v>
                </c:pt>
                <c:pt idx="2">
                  <c:v>F-measure</c:v>
                </c:pt>
              </c:strCache>
            </c:strRef>
          </c:cat>
          <c:val>
            <c:numRef>
              <c:f>Sheet1!$C$2:$C$4</c:f>
              <c:numCache>
                <c:formatCode>General</c:formatCode>
                <c:ptCount val="3"/>
                <c:pt idx="0">
                  <c:v>0.000900000000000001</c:v>
                </c:pt>
                <c:pt idx="1">
                  <c:v>0.0053</c:v>
                </c:pt>
                <c:pt idx="2">
                  <c:v>0.00153870967741935</c:v>
                </c:pt>
              </c:numCache>
            </c:numRef>
          </c:val>
        </c:ser>
        <c:ser>
          <c:idx val="2"/>
          <c:order val="2"/>
          <c:tx>
            <c:strRef>
              <c:f>Sheet1!$D$1</c:f>
              <c:strCache>
                <c:ptCount val="1"/>
                <c:pt idx="0">
                  <c:v>GmH</c:v>
                </c:pt>
              </c:strCache>
            </c:strRef>
          </c:tx>
          <c:invertIfNegative val="0"/>
          <c:cat>
            <c:strRef>
              <c:f>Sheet1!$A$2:$A$4</c:f>
              <c:strCache>
                <c:ptCount val="3"/>
                <c:pt idx="0">
                  <c:v>precision</c:v>
                </c:pt>
                <c:pt idx="1">
                  <c:v>recall</c:v>
                </c:pt>
                <c:pt idx="2">
                  <c:v>F-measure</c:v>
                </c:pt>
              </c:strCache>
            </c:strRef>
          </c:cat>
          <c:val>
            <c:numRef>
              <c:f>Sheet1!$D$2:$D$4</c:f>
              <c:numCache>
                <c:formatCode>General</c:formatCode>
                <c:ptCount val="3"/>
                <c:pt idx="0">
                  <c:v>0.0746</c:v>
                </c:pt>
                <c:pt idx="1">
                  <c:v>0.0551</c:v>
                </c:pt>
                <c:pt idx="2">
                  <c:v>0.0633841171935235</c:v>
                </c:pt>
              </c:numCache>
            </c:numRef>
          </c:val>
        </c:ser>
        <c:ser>
          <c:idx val="3"/>
          <c:order val="3"/>
          <c:tx>
            <c:strRef>
              <c:f>Sheet1!$E$1</c:f>
              <c:strCache>
                <c:ptCount val="1"/>
                <c:pt idx="0">
                  <c:v>Co-ToF</c:v>
                </c:pt>
              </c:strCache>
            </c:strRef>
          </c:tx>
          <c:invertIfNegative val="0"/>
          <c:cat>
            <c:strRef>
              <c:f>Sheet1!$A$2:$A$4</c:f>
              <c:strCache>
                <c:ptCount val="3"/>
                <c:pt idx="0">
                  <c:v>precision</c:v>
                </c:pt>
                <c:pt idx="1">
                  <c:v>recall</c:v>
                </c:pt>
                <c:pt idx="2">
                  <c:v>F-measure</c:v>
                </c:pt>
              </c:strCache>
            </c:strRef>
          </c:cat>
          <c:val>
            <c:numRef>
              <c:f>Sheet1!$E$2:$E$4</c:f>
              <c:numCache>
                <c:formatCode>General</c:formatCode>
                <c:ptCount val="3"/>
                <c:pt idx="0">
                  <c:v>0.1015</c:v>
                </c:pt>
                <c:pt idx="1">
                  <c:v>0.2891</c:v>
                </c:pt>
                <c:pt idx="2">
                  <c:v>0.150249103942652</c:v>
                </c:pt>
              </c:numCache>
            </c:numRef>
          </c:val>
        </c:ser>
        <c:dLbls>
          <c:showLegendKey val="0"/>
          <c:showVal val="0"/>
          <c:showCatName val="0"/>
          <c:showSerName val="0"/>
          <c:showPercent val="0"/>
          <c:showBubbleSize val="0"/>
        </c:dLbls>
        <c:gapWidth val="150"/>
        <c:axId val="-2137925912"/>
        <c:axId val="-2137922952"/>
      </c:barChart>
      <c:catAx>
        <c:axId val="-2137925912"/>
        <c:scaling>
          <c:orientation val="minMax"/>
        </c:scaling>
        <c:delete val="0"/>
        <c:axPos val="b"/>
        <c:numFmt formatCode="General" sourceLinked="1"/>
        <c:majorTickMark val="out"/>
        <c:minorTickMark val="none"/>
        <c:tickLblPos val="nextTo"/>
        <c:txPr>
          <a:bodyPr/>
          <a:lstStyle/>
          <a:p>
            <a:pPr>
              <a:defRPr sz="1200"/>
            </a:pPr>
            <a:endParaRPr lang="en-US"/>
          </a:p>
        </c:txPr>
        <c:crossAx val="-2137922952"/>
        <c:crosses val="autoZero"/>
        <c:auto val="1"/>
        <c:lblAlgn val="ctr"/>
        <c:lblOffset val="100"/>
        <c:noMultiLvlLbl val="0"/>
      </c:catAx>
      <c:valAx>
        <c:axId val="-2137922952"/>
        <c:scaling>
          <c:orientation val="minMax"/>
        </c:scaling>
        <c:delete val="0"/>
        <c:axPos val="l"/>
        <c:majorGridlines/>
        <c:numFmt formatCode="General" sourceLinked="1"/>
        <c:majorTickMark val="out"/>
        <c:minorTickMark val="none"/>
        <c:tickLblPos val="nextTo"/>
        <c:txPr>
          <a:bodyPr/>
          <a:lstStyle/>
          <a:p>
            <a:pPr>
              <a:defRPr sz="1200"/>
            </a:pPr>
            <a:endParaRPr lang="en-US"/>
          </a:p>
        </c:txPr>
        <c:crossAx val="-213792591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7651142936982"/>
          <c:y val="0.0275421593983097"/>
          <c:w val="0.778350370857692"/>
          <c:h val="0.813162878543211"/>
        </c:manualLayout>
      </c:layout>
      <c:barChart>
        <c:barDir val="col"/>
        <c:grouping val="clustered"/>
        <c:varyColors val="0"/>
        <c:ser>
          <c:idx val="0"/>
          <c:order val="0"/>
          <c:tx>
            <c:strRef>
              <c:f>Sheet1!$B$1</c:f>
              <c:strCache>
                <c:ptCount val="1"/>
                <c:pt idx="0">
                  <c:v>precision</c:v>
                </c:pt>
              </c:strCache>
            </c:strRef>
          </c:tx>
          <c:invertIfNegative val="0"/>
          <c:dPt>
            <c:idx val="0"/>
            <c:invertIfNegative val="0"/>
            <c:bubble3D val="0"/>
            <c:spPr>
              <a:solidFill>
                <a:schemeClr val="accent2"/>
              </a:solidFill>
            </c:spPr>
          </c:dPt>
          <c:dPt>
            <c:idx val="1"/>
            <c:invertIfNegative val="0"/>
            <c:bubble3D val="0"/>
            <c:spPr>
              <a:solidFill>
                <a:srgbClr val="0070C0"/>
              </a:solidFill>
            </c:spPr>
          </c:dPt>
          <c:dPt>
            <c:idx val="2"/>
            <c:invertIfNegative val="0"/>
            <c:bubble3D val="0"/>
            <c:spPr>
              <a:solidFill>
                <a:schemeClr val="accent6"/>
              </a:solidFill>
            </c:spPr>
          </c:dPt>
          <c:dPt>
            <c:idx val="3"/>
            <c:invertIfNegative val="0"/>
            <c:bubble3D val="0"/>
            <c:spPr>
              <a:solidFill>
                <a:schemeClr val="accent4"/>
              </a:solidFill>
            </c:spPr>
          </c:dPt>
          <c:cat>
            <c:strRef>
              <c:f>Sheet1!$A$2:$A$5</c:f>
              <c:strCache>
                <c:ptCount val="4"/>
                <c:pt idx="0">
                  <c:v>mH</c:v>
                </c:pt>
                <c:pt idx="1">
                  <c:v>Co-VW</c:v>
                </c:pt>
                <c:pt idx="2">
                  <c:v>GmH</c:v>
                </c:pt>
                <c:pt idx="3">
                  <c:v>Co-ToF</c:v>
                </c:pt>
              </c:strCache>
            </c:strRef>
          </c:cat>
          <c:val>
            <c:numRef>
              <c:f>Sheet1!$B$2:$B$5</c:f>
              <c:numCache>
                <c:formatCode>General</c:formatCode>
                <c:ptCount val="4"/>
                <c:pt idx="0">
                  <c:v>0.233</c:v>
                </c:pt>
                <c:pt idx="1">
                  <c:v>0.011</c:v>
                </c:pt>
                <c:pt idx="2">
                  <c:v>0.363</c:v>
                </c:pt>
                <c:pt idx="3">
                  <c:v>0.423</c:v>
                </c:pt>
              </c:numCache>
            </c:numRef>
          </c:val>
        </c:ser>
        <c:dLbls>
          <c:showLegendKey val="0"/>
          <c:showVal val="0"/>
          <c:showCatName val="0"/>
          <c:showSerName val="0"/>
          <c:showPercent val="0"/>
          <c:showBubbleSize val="0"/>
        </c:dLbls>
        <c:gapWidth val="150"/>
        <c:axId val="-2119716968"/>
        <c:axId val="-2121865672"/>
      </c:barChart>
      <c:catAx>
        <c:axId val="-2119716968"/>
        <c:scaling>
          <c:orientation val="minMax"/>
        </c:scaling>
        <c:delete val="0"/>
        <c:axPos val="b"/>
        <c:numFmt formatCode="General" sourceLinked="1"/>
        <c:majorTickMark val="out"/>
        <c:minorTickMark val="none"/>
        <c:tickLblPos val="nextTo"/>
        <c:txPr>
          <a:bodyPr/>
          <a:lstStyle/>
          <a:p>
            <a:pPr>
              <a:defRPr sz="1200" b="0">
                <a:latin typeface="+mn-lt"/>
              </a:defRPr>
            </a:pPr>
            <a:endParaRPr lang="en-US"/>
          </a:p>
        </c:txPr>
        <c:crossAx val="-2121865672"/>
        <c:crosses val="autoZero"/>
        <c:auto val="1"/>
        <c:lblAlgn val="ctr"/>
        <c:lblOffset val="100"/>
        <c:noMultiLvlLbl val="0"/>
      </c:catAx>
      <c:valAx>
        <c:axId val="-2121865672"/>
        <c:scaling>
          <c:orientation val="minMax"/>
        </c:scaling>
        <c:delete val="0"/>
        <c:axPos val="l"/>
        <c:majorGridlines/>
        <c:title>
          <c:tx>
            <c:rich>
              <a:bodyPr rot="-5400000" vert="horz"/>
              <a:lstStyle/>
              <a:p>
                <a:pPr>
                  <a:defRPr sz="1400" b="0"/>
                </a:pPr>
                <a:r>
                  <a:rPr lang="en-US" altLang="zh-CN" sz="1400" b="0" dirty="0" smtClean="0"/>
                  <a:t>precision</a:t>
                </a:r>
                <a:endParaRPr lang="zh-CN" altLang="en-US" sz="1400" b="0" dirty="0"/>
              </a:p>
            </c:rich>
          </c:tx>
          <c:layout>
            <c:manualLayout>
              <c:xMode val="edge"/>
              <c:yMode val="edge"/>
              <c:x val="0.00801620175753324"/>
              <c:y val="0.294173332592675"/>
            </c:manualLayout>
          </c:layout>
          <c:overlay val="0"/>
        </c:title>
        <c:numFmt formatCode="General" sourceLinked="1"/>
        <c:majorTickMark val="out"/>
        <c:minorTickMark val="none"/>
        <c:tickLblPos val="nextTo"/>
        <c:txPr>
          <a:bodyPr/>
          <a:lstStyle/>
          <a:p>
            <a:pPr>
              <a:defRPr sz="1100"/>
            </a:pPr>
            <a:endParaRPr lang="en-US"/>
          </a:p>
        </c:txPr>
        <c:crossAx val="-211971696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7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1340FA9-465E-0645-AFB0-A128678777DF}" type="datetimeFigureOut">
              <a:rPr lang="en-US" smtClean="0"/>
              <a:t>11/5/14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220377C-FA4D-8641-9811-DDAF41F94FAC}" type="slidenum">
              <a:rPr lang="en-US" smtClean="0"/>
              <a:t>‹#›</a:t>
            </a:fld>
            <a:endParaRPr lang="en-US"/>
          </a:p>
        </p:txBody>
      </p:sp>
    </p:spTree>
    <p:extLst>
      <p:ext uri="{BB962C8B-B14F-4D97-AF65-F5344CB8AC3E}">
        <p14:creationId xmlns:p14="http://schemas.microsoft.com/office/powerpoint/2010/main" val="217828705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CDD117-D1CC-4D54-BC60-25D4AB991F5D}" type="datetimeFigureOut">
              <a:rPr lang="zh-CN" altLang="en-US" smtClean="0"/>
              <a:pPr/>
              <a:t>11/5/14</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1B091B-5336-4FC5-ABF0-60CC9FEAC9F8}" type="slidenum">
              <a:rPr lang="zh-CN" altLang="en-US" smtClean="0"/>
              <a:pPr/>
              <a:t>‹#›</a:t>
            </a:fld>
            <a:endParaRPr lang="zh-CN" altLang="en-US"/>
          </a:p>
        </p:txBody>
      </p:sp>
    </p:spTree>
    <p:extLst>
      <p:ext uri="{BB962C8B-B14F-4D97-AF65-F5344CB8AC3E}">
        <p14:creationId xmlns:p14="http://schemas.microsoft.com/office/powerpoint/2010/main" val="418916530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solidFill>
                  <a:srgbClr val="000000"/>
                </a:solidFill>
              </a:rPr>
              <a:t>Hello everyone, I’m</a:t>
            </a:r>
            <a:r>
              <a:rPr kumimoji="1" lang="zh-CN" altLang="en-US" dirty="0" smtClean="0">
                <a:solidFill>
                  <a:srgbClr val="000000"/>
                </a:solidFill>
              </a:rPr>
              <a:t> </a:t>
            </a:r>
            <a:r>
              <a:rPr kumimoji="1" lang="en-US" altLang="zh-CN" dirty="0" smtClean="0">
                <a:solidFill>
                  <a:srgbClr val="000000"/>
                </a:solidFill>
              </a:rPr>
              <a:t>Hongzhi</a:t>
            </a:r>
            <a:r>
              <a:rPr kumimoji="1" lang="zh-CN" altLang="en-US" dirty="0" smtClean="0">
                <a:solidFill>
                  <a:srgbClr val="000000"/>
                </a:solidFill>
              </a:rPr>
              <a:t> </a:t>
            </a:r>
            <a:r>
              <a:rPr kumimoji="1" lang="en-US" altLang="zh-CN" dirty="0" smtClean="0">
                <a:solidFill>
                  <a:srgbClr val="000000"/>
                </a:solidFill>
              </a:rPr>
              <a:t>Li</a:t>
            </a:r>
            <a:r>
              <a:rPr kumimoji="1" lang="zh-CN" altLang="en-US" dirty="0" smtClean="0">
                <a:solidFill>
                  <a:srgbClr val="000000"/>
                </a:solidFill>
              </a:rPr>
              <a:t> </a:t>
            </a:r>
            <a:r>
              <a:rPr kumimoji="1" lang="en-US" altLang="zh-CN" dirty="0" smtClean="0">
                <a:solidFill>
                  <a:srgbClr val="000000"/>
                </a:solidFill>
              </a:rPr>
              <a:t>from</a:t>
            </a:r>
            <a:r>
              <a:rPr kumimoji="1" lang="zh-CN" altLang="en-US" dirty="0" smtClean="0">
                <a:solidFill>
                  <a:srgbClr val="000000"/>
                </a:solidFill>
              </a:rPr>
              <a:t> </a:t>
            </a:r>
            <a:r>
              <a:rPr kumimoji="1" lang="en-US" altLang="zh-CN" dirty="0" smtClean="0">
                <a:solidFill>
                  <a:srgbClr val="000000"/>
                </a:solidFill>
              </a:rPr>
              <a:t>Columbia</a:t>
            </a:r>
            <a:r>
              <a:rPr kumimoji="1" lang="zh-CN" altLang="en-US" dirty="0" smtClean="0">
                <a:solidFill>
                  <a:srgbClr val="000000"/>
                </a:solidFill>
              </a:rPr>
              <a:t> </a:t>
            </a:r>
            <a:r>
              <a:rPr kumimoji="1" lang="en-US" altLang="zh-CN" dirty="0" smtClean="0">
                <a:solidFill>
                  <a:srgbClr val="000000"/>
                </a:solidFill>
              </a:rPr>
              <a:t>University.</a:t>
            </a:r>
            <a:r>
              <a:rPr kumimoji="1" lang="zh-CN" altLang="en-US" dirty="0" smtClean="0">
                <a:solidFill>
                  <a:srgbClr val="000000"/>
                </a:solidFill>
              </a:rPr>
              <a:t> </a:t>
            </a:r>
            <a:r>
              <a:rPr kumimoji="1" lang="en-US" altLang="zh-CN" dirty="0" smtClean="0">
                <a:solidFill>
                  <a:srgbClr val="000000"/>
                </a:solidFill>
              </a:rPr>
              <a:t>I’m going to present our work “</a:t>
            </a:r>
            <a:r>
              <a:rPr lang="en-US" altLang="zh-CN" sz="1200" dirty="0" smtClean="0">
                <a:solidFill>
                  <a:srgbClr val="000000"/>
                </a:solidFill>
              </a:rPr>
              <a:t>Scalable Visual Instance Mining with Threads of Features”.</a:t>
            </a:r>
            <a:r>
              <a:rPr lang="en-US" altLang="zh-CN" sz="1200" baseline="0" dirty="0" smtClean="0">
                <a:solidFill>
                  <a:srgbClr val="000000"/>
                </a:solidFill>
              </a:rPr>
              <a:t> This work is done by Wei Zhang from City University of Hong Kong,</a:t>
            </a:r>
            <a:r>
              <a:rPr lang="zh-CN" altLang="en-US" sz="1200" baseline="0" dirty="0" smtClean="0">
                <a:solidFill>
                  <a:srgbClr val="000000"/>
                </a:solidFill>
              </a:rPr>
              <a:t> </a:t>
            </a:r>
            <a:r>
              <a:rPr lang="en-US" altLang="zh-CN" sz="1200" baseline="0" dirty="0" smtClean="0">
                <a:solidFill>
                  <a:srgbClr val="000000"/>
                </a:solidFill>
              </a:rPr>
              <a:t>myself, </a:t>
            </a:r>
            <a:r>
              <a:rPr lang="en-US" altLang="zh-CN" sz="1200" baseline="0" dirty="0" smtClean="0">
                <a:solidFill>
                  <a:srgbClr val="000000"/>
                </a:solidFill>
              </a:rPr>
              <a:t>professor </a:t>
            </a:r>
            <a:r>
              <a:rPr lang="en-US" altLang="zh-CN" sz="1200" baseline="0" dirty="0" err="1" smtClean="0">
                <a:solidFill>
                  <a:srgbClr val="000000"/>
                </a:solidFill>
              </a:rPr>
              <a:t>Zong</a:t>
            </a:r>
            <a:r>
              <a:rPr lang="zh-CN" altLang="en-US" sz="1200" baseline="0" dirty="0" smtClean="0">
                <a:solidFill>
                  <a:srgbClr val="000000"/>
                </a:solidFill>
              </a:rPr>
              <a:t> </a:t>
            </a:r>
            <a:r>
              <a:rPr lang="en-US" altLang="zh-CN" sz="1200" baseline="0" dirty="0" err="1" smtClean="0">
                <a:solidFill>
                  <a:srgbClr val="000000"/>
                </a:solidFill>
              </a:rPr>
              <a:t>Hua</a:t>
            </a:r>
            <a:r>
              <a:rPr lang="en-US" altLang="zh-CN" sz="1200" baseline="0" dirty="0" smtClean="0">
                <a:solidFill>
                  <a:srgbClr val="000000"/>
                </a:solidFill>
              </a:rPr>
              <a:t> Yang, and professor Shih-Fu Chang.</a:t>
            </a:r>
          </a:p>
          <a:p>
            <a:endParaRPr kumimoji="1" lang="zh-CN" altLang="en-US" dirty="0"/>
          </a:p>
        </p:txBody>
      </p:sp>
      <p:sp>
        <p:nvSpPr>
          <p:cNvPr id="4" name="幻灯片编号占位符 3"/>
          <p:cNvSpPr>
            <a:spLocks noGrp="1"/>
          </p:cNvSpPr>
          <p:nvPr>
            <p:ph type="sldNum" sz="quarter" idx="10"/>
          </p:nvPr>
        </p:nvSpPr>
        <p:spPr/>
        <p:txBody>
          <a:bodyPr/>
          <a:lstStyle/>
          <a:p>
            <a:fld id="{4D1B091B-5336-4FC5-ABF0-60CC9FEAC9F8}" type="slidenum">
              <a:rPr lang="zh-CN" altLang="en-US" smtClean="0"/>
              <a:pPr/>
              <a:t>1</a:t>
            </a:fld>
            <a:endParaRPr lang="zh-CN" altLang="en-US"/>
          </a:p>
        </p:txBody>
      </p:sp>
    </p:spTree>
    <p:extLst>
      <p:ext uri="{BB962C8B-B14F-4D97-AF65-F5344CB8AC3E}">
        <p14:creationId xmlns:p14="http://schemas.microsoft.com/office/powerpoint/2010/main" val="40104270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We use min-hash for our clustering because, </a:t>
            </a:r>
            <a:r>
              <a:rPr lang="en-US" altLang="zh-CN" dirty="0" smtClean="0"/>
              <a:t>First,</a:t>
            </a:r>
            <a:r>
              <a:rPr lang="zh-CN" altLang="en-US" dirty="0" smtClean="0"/>
              <a:t> </a:t>
            </a:r>
            <a:r>
              <a:rPr lang="en-US" altLang="zh-CN" dirty="0" smtClean="0"/>
              <a:t>we</a:t>
            </a:r>
            <a:r>
              <a:rPr lang="zh-CN" altLang="en-US" dirty="0" smtClean="0"/>
              <a:t> </a:t>
            </a:r>
            <a:r>
              <a:rPr lang="en-US" altLang="zh-CN" dirty="0" smtClean="0"/>
              <a:t>found</a:t>
            </a:r>
            <a:r>
              <a:rPr lang="zh-CN" altLang="en-US" dirty="0" smtClean="0"/>
              <a:t> </a:t>
            </a:r>
            <a:r>
              <a:rPr lang="en-US" altLang="zh-CN" dirty="0" smtClean="0"/>
              <a:t>that</a:t>
            </a:r>
            <a:r>
              <a:rPr lang="zh-CN" altLang="en-US" dirty="0" smtClean="0"/>
              <a:t> </a:t>
            </a:r>
            <a:r>
              <a:rPr lang="en-US" altLang="zh-CN" dirty="0" smtClean="0"/>
              <a:t>the</a:t>
            </a:r>
            <a:r>
              <a:rPr lang="zh-CN" altLang="en-US" dirty="0" smtClean="0"/>
              <a:t> </a:t>
            </a:r>
            <a:r>
              <a:rPr lang="en-US" altLang="zh-CN" dirty="0" smtClean="0"/>
              <a:t>collision</a:t>
            </a:r>
            <a:r>
              <a:rPr lang="zh-CN" altLang="en-US" dirty="0" smtClean="0"/>
              <a:t> </a:t>
            </a:r>
            <a:r>
              <a:rPr lang="en-US" altLang="zh-CN" dirty="0" smtClean="0"/>
              <a:t>probability</a:t>
            </a:r>
            <a:r>
              <a:rPr lang="zh-CN" altLang="en-US" dirty="0" smtClean="0"/>
              <a:t> </a:t>
            </a:r>
            <a:r>
              <a:rPr lang="en-US" altLang="zh-CN" dirty="0" smtClean="0"/>
              <a:t>is</a:t>
            </a:r>
            <a:r>
              <a:rPr lang="zh-CN" altLang="en-US" dirty="0" smtClean="0"/>
              <a:t> </a:t>
            </a:r>
            <a:r>
              <a:rPr lang="en-US" altLang="zh-CN" dirty="0" smtClean="0"/>
              <a:t>independent</a:t>
            </a:r>
            <a:r>
              <a:rPr lang="zh-CN" altLang="en-US" dirty="0" smtClean="0"/>
              <a:t> </a:t>
            </a:r>
            <a:r>
              <a:rPr lang="en-US" altLang="zh-CN" dirty="0" smtClean="0"/>
              <a:t>from</a:t>
            </a:r>
            <a:r>
              <a:rPr lang="zh-CN" altLang="en-US" dirty="0" smtClean="0"/>
              <a:t> </a:t>
            </a:r>
            <a:r>
              <a:rPr lang="en-US" altLang="zh-CN" dirty="0" smtClean="0"/>
              <a:t>instance</a:t>
            </a:r>
            <a:r>
              <a:rPr lang="zh-CN" altLang="en-US" dirty="0" smtClean="0"/>
              <a:t> </a:t>
            </a:r>
            <a:r>
              <a:rPr lang="en-US" altLang="zh-CN" dirty="0" smtClean="0"/>
              <a:t>scale.</a:t>
            </a:r>
            <a:r>
              <a:rPr lang="zh-CN" altLang="en-US" dirty="0" smtClean="0"/>
              <a:t> </a:t>
            </a:r>
            <a:r>
              <a:rPr lang="en-US" altLang="zh-CN" dirty="0" smtClean="0"/>
              <a:t>This</a:t>
            </a:r>
            <a:r>
              <a:rPr lang="zh-CN" altLang="en-US" dirty="0" smtClean="0"/>
              <a:t> </a:t>
            </a:r>
            <a:r>
              <a:rPr lang="en-US" altLang="zh-CN" dirty="0" smtClean="0"/>
              <a:t>property</a:t>
            </a:r>
            <a:r>
              <a:rPr lang="zh-CN" altLang="en-US" dirty="0" smtClean="0"/>
              <a:t> </a:t>
            </a:r>
            <a:r>
              <a:rPr lang="en-US" altLang="zh-CN" dirty="0" smtClean="0"/>
              <a:t>is</a:t>
            </a:r>
            <a:r>
              <a:rPr lang="zh-CN" altLang="en-US" dirty="0" smtClean="0"/>
              <a:t> </a:t>
            </a:r>
            <a:r>
              <a:rPr lang="en-US" altLang="zh-CN" dirty="0" smtClean="0"/>
              <a:t>important</a:t>
            </a:r>
            <a:r>
              <a:rPr lang="zh-CN" altLang="en-US" dirty="0" smtClean="0"/>
              <a:t> </a:t>
            </a:r>
            <a:r>
              <a:rPr lang="en-US" altLang="zh-CN" dirty="0" smtClean="0"/>
              <a:t>because</a:t>
            </a:r>
            <a:r>
              <a:rPr lang="zh-CN" altLang="en-US" dirty="0" smtClean="0"/>
              <a:t> </a:t>
            </a:r>
            <a:r>
              <a:rPr lang="en-US" altLang="zh-CN" dirty="0" smtClean="0"/>
              <a:t>it</a:t>
            </a:r>
            <a:r>
              <a:rPr lang="zh-CN" altLang="en-US" dirty="0" smtClean="0"/>
              <a:t> </a:t>
            </a:r>
            <a:r>
              <a:rPr lang="en-US" altLang="zh-CN" dirty="0" smtClean="0"/>
              <a:t>gives</a:t>
            </a:r>
            <a:r>
              <a:rPr lang="zh-CN" altLang="en-US" dirty="0" smtClean="0"/>
              <a:t> </a:t>
            </a:r>
            <a:r>
              <a:rPr lang="en-US" altLang="zh-CN" dirty="0" smtClean="0"/>
              <a:t>us</a:t>
            </a:r>
            <a:r>
              <a:rPr lang="zh-CN" altLang="en-US" dirty="0" smtClean="0"/>
              <a:t> </a:t>
            </a:r>
            <a:r>
              <a:rPr lang="en-US" altLang="zh-CN" dirty="0" smtClean="0"/>
              <a:t>the</a:t>
            </a:r>
            <a:r>
              <a:rPr lang="zh-CN" altLang="en-US" dirty="0" smtClean="0"/>
              <a:t> </a:t>
            </a:r>
            <a:r>
              <a:rPr lang="en-US" altLang="zh-CN" dirty="0" smtClean="0"/>
              <a:t>capability</a:t>
            </a:r>
            <a:r>
              <a:rPr lang="zh-CN" altLang="en-US" dirty="0" smtClean="0"/>
              <a:t> </a:t>
            </a:r>
            <a:r>
              <a:rPr lang="en-US" altLang="zh-CN" dirty="0" smtClean="0"/>
              <a:t>to</a:t>
            </a:r>
            <a:r>
              <a:rPr lang="zh-CN" altLang="en-US" dirty="0" smtClean="0"/>
              <a:t> </a:t>
            </a:r>
            <a:r>
              <a:rPr lang="en-US" altLang="zh-CN" dirty="0" smtClean="0"/>
              <a:t>mine</a:t>
            </a:r>
            <a:r>
              <a:rPr lang="zh-CN" altLang="en-US" dirty="0" smtClean="0"/>
              <a:t> </a:t>
            </a:r>
            <a:r>
              <a:rPr lang="en-US" altLang="zh-CN" dirty="0" smtClean="0"/>
              <a:t>the</a:t>
            </a:r>
            <a:r>
              <a:rPr lang="zh-CN" altLang="en-US" dirty="0" smtClean="0"/>
              <a:t> </a:t>
            </a:r>
            <a:r>
              <a:rPr lang="en-US" altLang="zh-CN" dirty="0" smtClean="0"/>
              <a:t>small</a:t>
            </a:r>
            <a:r>
              <a:rPr lang="zh-CN" altLang="en-US" dirty="0" smtClean="0"/>
              <a:t> </a:t>
            </a:r>
            <a:r>
              <a:rPr lang="en-US" altLang="zh-CN" dirty="0" smtClean="0"/>
              <a:t>instances</a:t>
            </a:r>
            <a:r>
              <a:rPr lang="zh-CN" altLang="en-US" dirty="0" smtClean="0"/>
              <a:t> </a:t>
            </a:r>
            <a:r>
              <a:rPr lang="en-US" altLang="zh-CN" dirty="0" smtClean="0"/>
              <a:t>better.</a:t>
            </a:r>
            <a:r>
              <a:rPr lang="zh-CN" altLang="en-US" dirty="0" smtClean="0"/>
              <a:t> </a:t>
            </a:r>
            <a:endParaRPr lang="en-US" altLang="zh-CN" dirty="0" smtClean="0"/>
          </a:p>
          <a:p>
            <a:r>
              <a:rPr lang="en-US" altLang="zh-CN" dirty="0" smtClean="0"/>
              <a:t>On</a:t>
            </a:r>
            <a:r>
              <a:rPr lang="zh-CN" altLang="en-US" dirty="0" smtClean="0"/>
              <a:t> </a:t>
            </a:r>
            <a:r>
              <a:rPr lang="en-US" altLang="zh-CN" dirty="0" smtClean="0"/>
              <a:t>the</a:t>
            </a:r>
            <a:r>
              <a:rPr lang="zh-CN" altLang="en-US" dirty="0" smtClean="0"/>
              <a:t> </a:t>
            </a:r>
            <a:r>
              <a:rPr lang="en-US" altLang="zh-CN" dirty="0" smtClean="0"/>
              <a:t>other</a:t>
            </a:r>
            <a:r>
              <a:rPr lang="zh-CN" altLang="en-US" dirty="0" smtClean="0"/>
              <a:t> </a:t>
            </a:r>
            <a:r>
              <a:rPr lang="en-US" altLang="zh-CN" dirty="0" smtClean="0"/>
              <a:t>hand,</a:t>
            </a:r>
            <a:r>
              <a:rPr lang="zh-CN" altLang="en-US" dirty="0" smtClean="0"/>
              <a:t> </a:t>
            </a:r>
            <a:r>
              <a:rPr lang="en-US" altLang="zh-CN" dirty="0" smtClean="0"/>
              <a:t>min-hash</a:t>
            </a:r>
            <a:r>
              <a:rPr lang="zh-CN" altLang="en-US" dirty="0" smtClean="0"/>
              <a:t> </a:t>
            </a:r>
            <a:r>
              <a:rPr lang="en-US" altLang="zh-CN" dirty="0" smtClean="0"/>
              <a:t>approach</a:t>
            </a:r>
            <a:r>
              <a:rPr lang="zh-CN" altLang="en-US" dirty="0" smtClean="0"/>
              <a:t> </a:t>
            </a:r>
            <a:r>
              <a:rPr lang="en-US" altLang="zh-CN" dirty="0" smtClean="0"/>
              <a:t>also</a:t>
            </a:r>
            <a:r>
              <a:rPr lang="zh-CN" altLang="en-US" dirty="0" smtClean="0"/>
              <a:t> </a:t>
            </a:r>
            <a:r>
              <a:rPr lang="en-US" altLang="zh-CN" dirty="0" smtClean="0"/>
              <a:t>benefits</a:t>
            </a:r>
            <a:r>
              <a:rPr lang="zh-CN" altLang="en-US" dirty="0" smtClean="0"/>
              <a:t> </a:t>
            </a:r>
            <a:r>
              <a:rPr lang="en-US" altLang="zh-CN" dirty="0" smtClean="0"/>
              <a:t>from</a:t>
            </a:r>
            <a:r>
              <a:rPr lang="zh-CN" altLang="en-US" dirty="0" smtClean="0"/>
              <a:t> </a:t>
            </a:r>
            <a:r>
              <a:rPr lang="en-US" altLang="zh-CN" dirty="0" smtClean="0"/>
              <a:t>the</a:t>
            </a:r>
            <a:r>
              <a:rPr lang="zh-CN" altLang="en-US" dirty="0" smtClean="0"/>
              <a:t> </a:t>
            </a:r>
            <a:r>
              <a:rPr lang="en-US" altLang="zh-CN" dirty="0" smtClean="0"/>
              <a:t>properties</a:t>
            </a:r>
            <a:r>
              <a:rPr lang="zh-CN" altLang="en-US" dirty="0" smtClean="0"/>
              <a:t> </a:t>
            </a:r>
            <a:r>
              <a:rPr lang="en-US" altLang="zh-CN" dirty="0" smtClean="0"/>
              <a:t>of</a:t>
            </a:r>
            <a:r>
              <a:rPr lang="zh-CN" altLang="en-US" dirty="0" smtClean="0"/>
              <a:t> </a:t>
            </a:r>
            <a:r>
              <a:rPr lang="en-US" altLang="zh-CN" dirty="0" err="1" smtClean="0"/>
              <a:t>ToF</a:t>
            </a:r>
            <a:r>
              <a:rPr lang="en-US" altLang="zh-CN" dirty="0" smtClean="0"/>
              <a:t>.</a:t>
            </a:r>
            <a:r>
              <a:rPr lang="zh-CN" altLang="en-US" dirty="0" smtClean="0"/>
              <a:t> </a:t>
            </a:r>
            <a:r>
              <a:rPr lang="en-US" altLang="zh-CN" dirty="0" smtClean="0"/>
              <a:t>For</a:t>
            </a:r>
            <a:r>
              <a:rPr lang="zh-CN" altLang="en-US" dirty="0" smtClean="0"/>
              <a:t> </a:t>
            </a:r>
            <a:r>
              <a:rPr lang="en-US" altLang="zh-CN" dirty="0" smtClean="0"/>
              <a:t>example,</a:t>
            </a:r>
            <a:r>
              <a:rPr lang="zh-CN" altLang="en-US" dirty="0" smtClean="0"/>
              <a:t> </a:t>
            </a:r>
            <a:r>
              <a:rPr lang="en-US" altLang="zh-CN" dirty="0" smtClean="0"/>
              <a:t>the</a:t>
            </a:r>
            <a:r>
              <a:rPr lang="zh-CN" altLang="en-US" dirty="0" smtClean="0"/>
              <a:t> </a:t>
            </a:r>
            <a:r>
              <a:rPr lang="en-US" altLang="zh-CN" dirty="0" smtClean="0"/>
              <a:t>background</a:t>
            </a:r>
            <a:r>
              <a:rPr lang="zh-CN" altLang="en-US" dirty="0" smtClean="0"/>
              <a:t> </a:t>
            </a:r>
            <a:r>
              <a:rPr lang="en-US" altLang="zh-CN" dirty="0" smtClean="0"/>
              <a:t>features</a:t>
            </a:r>
            <a:r>
              <a:rPr lang="zh-CN" altLang="en-US" dirty="0" smtClean="0"/>
              <a:t> </a:t>
            </a:r>
            <a:r>
              <a:rPr lang="en-US" altLang="zh-CN" dirty="0" smtClean="0"/>
              <a:t>are</a:t>
            </a:r>
            <a:r>
              <a:rPr lang="zh-CN" altLang="en-US" dirty="0" smtClean="0"/>
              <a:t> </a:t>
            </a:r>
            <a:r>
              <a:rPr lang="en-US" altLang="zh-CN" dirty="0" smtClean="0"/>
              <a:t>discarded</a:t>
            </a:r>
            <a:r>
              <a:rPr lang="zh-CN" altLang="en-US" dirty="0" smtClean="0"/>
              <a:t> </a:t>
            </a:r>
            <a:r>
              <a:rPr lang="en-US" altLang="zh-CN" dirty="0" smtClean="0"/>
              <a:t>while</a:t>
            </a:r>
            <a:r>
              <a:rPr lang="zh-CN" altLang="en-US" dirty="0" smtClean="0"/>
              <a:t> </a:t>
            </a:r>
            <a:r>
              <a:rPr lang="en-US" altLang="zh-CN" dirty="0" smtClean="0"/>
              <a:t>threading,</a:t>
            </a:r>
            <a:r>
              <a:rPr lang="zh-CN" altLang="en-US" dirty="0" smtClean="0"/>
              <a:t> </a:t>
            </a:r>
            <a:r>
              <a:rPr lang="en-US" altLang="zh-CN" dirty="0" smtClean="0"/>
              <a:t>which</a:t>
            </a:r>
            <a:r>
              <a:rPr lang="zh-CN" altLang="en-US" dirty="0" smtClean="0"/>
              <a:t> </a:t>
            </a:r>
            <a:r>
              <a:rPr lang="en-US" altLang="zh-CN" dirty="0" smtClean="0"/>
              <a:t>makes</a:t>
            </a:r>
            <a:r>
              <a:rPr lang="zh-CN" altLang="en-US" dirty="0" smtClean="0"/>
              <a:t> </a:t>
            </a:r>
            <a:r>
              <a:rPr lang="en-US" altLang="zh-CN" dirty="0" err="1" smtClean="0"/>
              <a:t>ToF</a:t>
            </a:r>
            <a:r>
              <a:rPr lang="zh-CN" altLang="en-US" dirty="0" smtClean="0"/>
              <a:t> </a:t>
            </a:r>
            <a:r>
              <a:rPr lang="en-US" altLang="zh-CN" dirty="0" smtClean="0"/>
              <a:t>much</a:t>
            </a:r>
            <a:r>
              <a:rPr lang="zh-CN" altLang="en-US" dirty="0" smtClean="0"/>
              <a:t> </a:t>
            </a:r>
            <a:r>
              <a:rPr lang="en-US" altLang="zh-CN" dirty="0" smtClean="0"/>
              <a:t>cleaner</a:t>
            </a:r>
            <a:r>
              <a:rPr lang="zh-CN" altLang="en-US" dirty="0" smtClean="0"/>
              <a:t>.  </a:t>
            </a:r>
            <a:endParaRPr lang="en-US" altLang="zh-CN" dirty="0" smtClean="0"/>
          </a:p>
          <a:p>
            <a:r>
              <a:rPr lang="en-US" altLang="zh-CN" dirty="0" smtClean="0"/>
              <a:t>We also overcome the random</a:t>
            </a:r>
            <a:r>
              <a:rPr lang="zh-CN" altLang="en-US" dirty="0" smtClean="0"/>
              <a:t> </a:t>
            </a:r>
            <a:r>
              <a:rPr lang="en-US" altLang="zh-CN" dirty="0" smtClean="0"/>
              <a:t>collision</a:t>
            </a:r>
            <a:r>
              <a:rPr lang="zh-CN" altLang="en-US" dirty="0" smtClean="0"/>
              <a:t> </a:t>
            </a:r>
            <a:r>
              <a:rPr lang="en-US" altLang="zh-CN" dirty="0" smtClean="0"/>
              <a:t>issue,</a:t>
            </a:r>
            <a:r>
              <a:rPr lang="zh-CN" altLang="en-US" dirty="0" smtClean="0"/>
              <a:t> </a:t>
            </a:r>
            <a:r>
              <a:rPr lang="en-US" altLang="zh-CN" dirty="0" smtClean="0"/>
              <a:t>or</a:t>
            </a:r>
            <a:r>
              <a:rPr lang="zh-CN" altLang="en-US" dirty="0" smtClean="0"/>
              <a:t> </a:t>
            </a:r>
            <a:r>
              <a:rPr lang="en-US" altLang="zh-CN" dirty="0" smtClean="0"/>
              <a:t>we</a:t>
            </a:r>
            <a:r>
              <a:rPr lang="zh-CN" altLang="en-US" dirty="0" smtClean="0"/>
              <a:t> </a:t>
            </a:r>
            <a:r>
              <a:rPr lang="en-US" altLang="zh-CN" dirty="0" smtClean="0"/>
              <a:t>call</a:t>
            </a:r>
            <a:r>
              <a:rPr lang="zh-CN" altLang="en-US" dirty="0" smtClean="0"/>
              <a:t> </a:t>
            </a:r>
            <a:r>
              <a:rPr lang="en-US" altLang="zh-CN" dirty="0" smtClean="0"/>
              <a:t>it</a:t>
            </a:r>
            <a:r>
              <a:rPr lang="zh-CN" altLang="en-US" dirty="0" smtClean="0"/>
              <a:t> </a:t>
            </a:r>
            <a:r>
              <a:rPr lang="en-US" altLang="zh-CN" dirty="0" smtClean="0"/>
              <a:t>false</a:t>
            </a:r>
            <a:r>
              <a:rPr lang="zh-CN" altLang="en-US" dirty="0" smtClean="0"/>
              <a:t> </a:t>
            </a:r>
            <a:r>
              <a:rPr lang="en-US" altLang="zh-CN" dirty="0" smtClean="0"/>
              <a:t>positive.</a:t>
            </a:r>
            <a:r>
              <a:rPr lang="zh-CN" altLang="en-US" dirty="0" smtClean="0"/>
              <a:t> </a:t>
            </a:r>
            <a:r>
              <a:rPr lang="en-US" altLang="zh-CN" dirty="0" smtClean="0"/>
              <a:t>That</a:t>
            </a:r>
            <a:r>
              <a:rPr lang="zh-CN" altLang="en-US" dirty="0" smtClean="0"/>
              <a:t> </a:t>
            </a:r>
            <a:r>
              <a:rPr lang="en-US" altLang="zh-CN" dirty="0" smtClean="0"/>
              <a:t>is</a:t>
            </a:r>
            <a:r>
              <a:rPr lang="zh-CN" altLang="en-US" dirty="0" smtClean="0"/>
              <a:t> </a:t>
            </a:r>
            <a:r>
              <a:rPr lang="en-US" altLang="zh-CN" dirty="0" smtClean="0"/>
              <a:t>the</a:t>
            </a:r>
            <a:r>
              <a:rPr lang="zh-CN" altLang="en-US" dirty="0" smtClean="0"/>
              <a:t> </a:t>
            </a:r>
            <a:r>
              <a:rPr lang="en-US" altLang="zh-CN" dirty="0" smtClean="0"/>
              <a:t>different</a:t>
            </a:r>
            <a:r>
              <a:rPr lang="zh-CN" altLang="en-US" dirty="0" smtClean="0"/>
              <a:t> </a:t>
            </a:r>
            <a:r>
              <a:rPr lang="en-US" altLang="zh-CN" dirty="0" smtClean="0"/>
              <a:t>items</a:t>
            </a:r>
            <a:r>
              <a:rPr lang="zh-CN" altLang="en-US" dirty="0" smtClean="0"/>
              <a:t> </a:t>
            </a:r>
            <a:r>
              <a:rPr lang="en-US" altLang="zh-CN" dirty="0" smtClean="0"/>
              <a:t>are</a:t>
            </a:r>
            <a:r>
              <a:rPr lang="zh-CN" altLang="en-US" dirty="0" smtClean="0"/>
              <a:t> </a:t>
            </a:r>
            <a:r>
              <a:rPr lang="en-US" altLang="zh-CN" dirty="0" smtClean="0"/>
              <a:t>mapped</a:t>
            </a:r>
            <a:r>
              <a:rPr lang="zh-CN" altLang="en-US" dirty="0" smtClean="0"/>
              <a:t> </a:t>
            </a:r>
            <a:r>
              <a:rPr lang="en-US" altLang="zh-CN" dirty="0" smtClean="0"/>
              <a:t>to</a:t>
            </a:r>
            <a:r>
              <a:rPr lang="zh-CN" altLang="en-US" dirty="0" smtClean="0"/>
              <a:t> </a:t>
            </a:r>
            <a:r>
              <a:rPr lang="en-US" altLang="zh-CN" dirty="0" smtClean="0"/>
              <a:t>the</a:t>
            </a:r>
            <a:r>
              <a:rPr lang="zh-CN" altLang="en-US" dirty="0" smtClean="0"/>
              <a:t> </a:t>
            </a:r>
            <a:r>
              <a:rPr lang="en-US" altLang="zh-CN" dirty="0" smtClean="0"/>
              <a:t>same</a:t>
            </a:r>
            <a:r>
              <a:rPr lang="zh-CN" altLang="en-US" dirty="0" smtClean="0"/>
              <a:t> </a:t>
            </a:r>
            <a:r>
              <a:rPr lang="en-US" altLang="zh-CN" dirty="0" smtClean="0"/>
              <a:t>cluster</a:t>
            </a:r>
            <a:r>
              <a:rPr lang="zh-CN" altLang="en-US" dirty="0" smtClean="0"/>
              <a:t> </a:t>
            </a:r>
            <a:r>
              <a:rPr lang="en-US" altLang="zh-CN" dirty="0" smtClean="0"/>
              <a:t>by</a:t>
            </a:r>
            <a:r>
              <a:rPr lang="zh-CN" altLang="en-US" dirty="0" smtClean="0"/>
              <a:t> </a:t>
            </a:r>
            <a:r>
              <a:rPr lang="en-US" altLang="zh-CN" dirty="0" smtClean="0"/>
              <a:t>error.</a:t>
            </a:r>
            <a:r>
              <a:rPr lang="zh-CN" altLang="en-US" dirty="0" smtClean="0"/>
              <a:t> </a:t>
            </a:r>
            <a:r>
              <a:rPr lang="en-US" altLang="zh-CN" dirty="0" smtClean="0"/>
              <a:t>We</a:t>
            </a:r>
            <a:r>
              <a:rPr lang="zh-CN" altLang="en-US" dirty="0" smtClean="0"/>
              <a:t> </a:t>
            </a:r>
            <a:r>
              <a:rPr lang="en-US" altLang="zh-CN" dirty="0" smtClean="0"/>
              <a:t>find</a:t>
            </a:r>
            <a:r>
              <a:rPr lang="zh-CN" altLang="en-US" dirty="0" smtClean="0"/>
              <a:t> </a:t>
            </a:r>
            <a:r>
              <a:rPr lang="en-US" altLang="zh-CN" dirty="0" smtClean="0"/>
              <a:t>the</a:t>
            </a:r>
            <a:r>
              <a:rPr lang="zh-CN" altLang="en-US" dirty="0" smtClean="0"/>
              <a:t> </a:t>
            </a:r>
            <a:r>
              <a:rPr lang="en-US" altLang="zh-CN" dirty="0" smtClean="0"/>
              <a:t>probability</a:t>
            </a:r>
            <a:r>
              <a:rPr lang="zh-CN" altLang="en-US" dirty="0" smtClean="0"/>
              <a:t> </a:t>
            </a:r>
            <a:r>
              <a:rPr lang="en-US" altLang="zh-CN" dirty="0" smtClean="0"/>
              <a:t>to</a:t>
            </a:r>
            <a:r>
              <a:rPr lang="zh-CN" altLang="en-US" dirty="0" smtClean="0"/>
              <a:t> </a:t>
            </a:r>
            <a:r>
              <a:rPr lang="en-US" altLang="zh-CN" dirty="0" smtClean="0"/>
              <a:t>get</a:t>
            </a:r>
            <a:r>
              <a:rPr lang="zh-CN" altLang="en-US" dirty="0" smtClean="0"/>
              <a:t> </a:t>
            </a:r>
            <a:r>
              <a:rPr lang="en-US" altLang="zh-CN" dirty="0" smtClean="0"/>
              <a:t>false</a:t>
            </a:r>
            <a:r>
              <a:rPr lang="zh-CN" altLang="en-US" dirty="0" smtClean="0"/>
              <a:t> </a:t>
            </a:r>
            <a:r>
              <a:rPr lang="en-US" altLang="zh-CN" dirty="0" smtClean="0"/>
              <a:t>positive</a:t>
            </a:r>
            <a:r>
              <a:rPr lang="zh-CN" altLang="en-US" dirty="0" smtClean="0"/>
              <a:t> </a:t>
            </a:r>
            <a:r>
              <a:rPr lang="en-US" altLang="zh-CN" dirty="0" smtClean="0"/>
              <a:t>for</a:t>
            </a:r>
            <a:r>
              <a:rPr lang="zh-CN" altLang="en-US" dirty="0" smtClean="0"/>
              <a:t> </a:t>
            </a:r>
            <a:r>
              <a:rPr lang="en-US" altLang="zh-CN" dirty="0" smtClean="0"/>
              <a:t>min-Hash</a:t>
            </a:r>
            <a:r>
              <a:rPr lang="zh-CN" altLang="en-US" dirty="0" smtClean="0"/>
              <a:t> </a:t>
            </a:r>
            <a:r>
              <a:rPr lang="en-US" altLang="zh-CN" dirty="0" smtClean="0"/>
              <a:t>over</a:t>
            </a:r>
            <a:r>
              <a:rPr lang="zh-CN" altLang="en-US" dirty="0" smtClean="0"/>
              <a:t> </a:t>
            </a:r>
            <a:r>
              <a:rPr lang="en-US" altLang="zh-CN" dirty="0" err="1" smtClean="0"/>
              <a:t>ToF</a:t>
            </a:r>
            <a:r>
              <a:rPr lang="zh-CN" altLang="en-US" dirty="0" smtClean="0"/>
              <a:t> </a:t>
            </a:r>
            <a:r>
              <a:rPr lang="en-US" altLang="zh-CN" dirty="0" smtClean="0"/>
              <a:t>is</a:t>
            </a:r>
            <a:r>
              <a:rPr lang="zh-CN" altLang="en-US" dirty="0" smtClean="0"/>
              <a:t> </a:t>
            </a:r>
            <a:r>
              <a:rPr lang="en-US" altLang="zh-CN" dirty="0" smtClean="0"/>
              <a:t>much smaller</a:t>
            </a:r>
            <a:r>
              <a:rPr lang="zh-CN" altLang="en-US" dirty="0" smtClean="0"/>
              <a:t> </a:t>
            </a:r>
            <a:r>
              <a:rPr lang="en-US" altLang="zh-CN" dirty="0" smtClean="0"/>
              <a:t>than</a:t>
            </a:r>
            <a:r>
              <a:rPr lang="zh-CN" altLang="en-US" dirty="0" smtClean="0"/>
              <a:t> </a:t>
            </a:r>
            <a:r>
              <a:rPr lang="en-US" altLang="zh-CN" dirty="0" smtClean="0"/>
              <a:t>to</a:t>
            </a:r>
            <a:r>
              <a:rPr lang="zh-CN" altLang="en-US" dirty="0" smtClean="0"/>
              <a:t> </a:t>
            </a:r>
            <a:r>
              <a:rPr lang="en-US" altLang="zh-CN" dirty="0" smtClean="0"/>
              <a:t>do</a:t>
            </a:r>
            <a:r>
              <a:rPr lang="zh-CN" altLang="en-US" dirty="0" smtClean="0"/>
              <a:t> </a:t>
            </a:r>
            <a:r>
              <a:rPr lang="en-US" altLang="zh-CN" dirty="0" smtClean="0"/>
              <a:t>it</a:t>
            </a:r>
            <a:r>
              <a:rPr lang="zh-CN" altLang="en-US" dirty="0" smtClean="0"/>
              <a:t> </a:t>
            </a:r>
            <a:r>
              <a:rPr lang="en-US" altLang="zh-CN" dirty="0" smtClean="0"/>
              <a:t>over</a:t>
            </a:r>
            <a:r>
              <a:rPr lang="zh-CN" altLang="en-US" dirty="0" smtClean="0"/>
              <a:t> </a:t>
            </a:r>
            <a:r>
              <a:rPr lang="en-US" altLang="zh-CN" dirty="0" smtClean="0"/>
              <a:t>images.</a:t>
            </a:r>
            <a:r>
              <a:rPr lang="zh-CN" altLang="en-US" dirty="0" smtClean="0"/>
              <a:t> </a:t>
            </a:r>
            <a:r>
              <a:rPr lang="en-US" altLang="zh-CN" dirty="0" smtClean="0"/>
              <a:t>There</a:t>
            </a:r>
            <a:r>
              <a:rPr lang="zh-CN" altLang="en-US" dirty="0" smtClean="0"/>
              <a:t> </a:t>
            </a:r>
            <a:r>
              <a:rPr lang="en-US" altLang="zh-CN" dirty="0" smtClean="0"/>
              <a:t>is</a:t>
            </a:r>
            <a:r>
              <a:rPr lang="zh-CN" altLang="en-US" dirty="0" smtClean="0"/>
              <a:t> </a:t>
            </a:r>
            <a:r>
              <a:rPr lang="en-US" altLang="zh-CN" dirty="0" smtClean="0"/>
              <a:t>some</a:t>
            </a:r>
            <a:r>
              <a:rPr lang="zh-CN" altLang="en-US" dirty="0" smtClean="0"/>
              <a:t> </a:t>
            </a:r>
            <a:r>
              <a:rPr lang="en-US" altLang="zh-CN" dirty="0" smtClean="0"/>
              <a:t>theoretical</a:t>
            </a:r>
            <a:r>
              <a:rPr lang="zh-CN" altLang="en-US" dirty="0" smtClean="0"/>
              <a:t> </a:t>
            </a:r>
            <a:r>
              <a:rPr lang="en-US" altLang="zh-CN" dirty="0" smtClean="0"/>
              <a:t>analysis</a:t>
            </a:r>
            <a:r>
              <a:rPr lang="zh-CN" altLang="en-US" dirty="0" smtClean="0"/>
              <a:t> </a:t>
            </a:r>
            <a:r>
              <a:rPr lang="en-US" altLang="zh-CN" dirty="0" smtClean="0"/>
              <a:t>regarding</a:t>
            </a:r>
            <a:r>
              <a:rPr lang="zh-CN" altLang="en-US" dirty="0" smtClean="0"/>
              <a:t> </a:t>
            </a:r>
            <a:r>
              <a:rPr lang="en-US" altLang="zh-CN" dirty="0" smtClean="0"/>
              <a:t>this</a:t>
            </a:r>
            <a:r>
              <a:rPr lang="zh-CN" altLang="en-US" dirty="0" smtClean="0"/>
              <a:t> </a:t>
            </a:r>
            <a:r>
              <a:rPr lang="en-US" altLang="zh-CN" dirty="0" smtClean="0"/>
              <a:t>issue</a:t>
            </a:r>
            <a:r>
              <a:rPr lang="zh-CN" altLang="en-US" dirty="0" smtClean="0"/>
              <a:t>, </a:t>
            </a:r>
            <a:r>
              <a:rPr lang="en-US" altLang="zh-CN" dirty="0" smtClean="0"/>
              <a:t>which</a:t>
            </a:r>
            <a:r>
              <a:rPr lang="zh-CN" altLang="en-US" dirty="0" smtClean="0"/>
              <a:t> </a:t>
            </a:r>
            <a:r>
              <a:rPr lang="en-US" altLang="zh-CN" dirty="0" smtClean="0"/>
              <a:t>could</a:t>
            </a:r>
            <a:r>
              <a:rPr lang="zh-CN" altLang="en-US" dirty="0" smtClean="0"/>
              <a:t> </a:t>
            </a:r>
            <a:r>
              <a:rPr lang="en-US" altLang="zh-CN" dirty="0" smtClean="0"/>
              <a:t>be</a:t>
            </a:r>
            <a:r>
              <a:rPr lang="zh-CN" altLang="en-US" dirty="0" smtClean="0"/>
              <a:t> </a:t>
            </a:r>
            <a:r>
              <a:rPr lang="en-US" altLang="zh-CN" dirty="0" smtClean="0"/>
              <a:t>find</a:t>
            </a:r>
            <a:r>
              <a:rPr lang="zh-CN" altLang="en-US" dirty="0" smtClean="0"/>
              <a:t> </a:t>
            </a:r>
            <a:r>
              <a:rPr lang="en-US" altLang="zh-CN" dirty="0" smtClean="0"/>
              <a:t>in</a:t>
            </a:r>
            <a:r>
              <a:rPr lang="zh-CN" altLang="en-US" dirty="0" smtClean="0"/>
              <a:t> </a:t>
            </a:r>
            <a:r>
              <a:rPr lang="en-US" altLang="zh-CN" dirty="0" smtClean="0"/>
              <a:t>our</a:t>
            </a:r>
            <a:r>
              <a:rPr lang="zh-CN" altLang="en-US" dirty="0" smtClean="0"/>
              <a:t> </a:t>
            </a:r>
            <a:r>
              <a:rPr lang="en-US" altLang="zh-CN" dirty="0" smtClean="0"/>
              <a:t>paper</a:t>
            </a:r>
            <a:r>
              <a:rPr lang="zh-CN" altLang="en-US" dirty="0" smtClean="0"/>
              <a:t> </a:t>
            </a:r>
            <a:r>
              <a:rPr lang="en-US" altLang="zh-CN" dirty="0" smtClean="0"/>
              <a:t>section</a:t>
            </a:r>
            <a:r>
              <a:rPr lang="zh-CN" altLang="en-US" dirty="0" smtClean="0"/>
              <a:t> </a:t>
            </a:r>
            <a:r>
              <a:rPr lang="zh-CN" altLang="zh-CN" dirty="0" smtClean="0"/>
              <a:t>3</a:t>
            </a:r>
            <a:r>
              <a:rPr lang="en-US" altLang="zh-CN" dirty="0" smtClean="0"/>
              <a:t>.2,</a:t>
            </a:r>
            <a:r>
              <a:rPr lang="zh-CN" altLang="en-US" dirty="0" smtClean="0"/>
              <a:t> </a:t>
            </a:r>
            <a:r>
              <a:rPr lang="en-US" altLang="zh-CN" dirty="0" smtClean="0"/>
              <a:t>but</a:t>
            </a:r>
            <a:r>
              <a:rPr lang="zh-CN" altLang="en-US" dirty="0" smtClean="0"/>
              <a:t> </a:t>
            </a:r>
            <a:r>
              <a:rPr lang="en-US" altLang="zh-CN" dirty="0" smtClean="0"/>
              <a:t>for</a:t>
            </a:r>
            <a:r>
              <a:rPr lang="zh-CN" altLang="en-US" dirty="0" smtClean="0"/>
              <a:t> </a:t>
            </a:r>
            <a:r>
              <a:rPr lang="en-US" altLang="zh-CN" dirty="0" smtClean="0"/>
              <a:t>time,</a:t>
            </a:r>
            <a:r>
              <a:rPr lang="zh-CN" altLang="en-US" dirty="0" smtClean="0"/>
              <a:t> </a:t>
            </a:r>
            <a:r>
              <a:rPr lang="en-US" altLang="zh-CN" dirty="0" smtClean="0"/>
              <a:t>I</a:t>
            </a:r>
            <a:r>
              <a:rPr lang="zh-CN" altLang="en-US" dirty="0" smtClean="0"/>
              <a:t> </a:t>
            </a:r>
            <a:r>
              <a:rPr lang="en-US" altLang="zh-CN" dirty="0" smtClean="0"/>
              <a:t>won’t</a:t>
            </a:r>
            <a:r>
              <a:rPr lang="zh-CN" altLang="en-US" dirty="0" smtClean="0"/>
              <a:t> </a:t>
            </a:r>
            <a:r>
              <a:rPr lang="en-US" altLang="zh-CN" dirty="0" smtClean="0"/>
              <a:t>discuss</a:t>
            </a:r>
            <a:r>
              <a:rPr lang="zh-CN" altLang="en-US" dirty="0" smtClean="0"/>
              <a:t> </a:t>
            </a:r>
            <a:r>
              <a:rPr lang="en-US" altLang="zh-CN" dirty="0" smtClean="0"/>
              <a:t>it</a:t>
            </a:r>
            <a:r>
              <a:rPr lang="zh-CN" altLang="en-US" dirty="0" smtClean="0"/>
              <a:t> </a:t>
            </a:r>
            <a:r>
              <a:rPr lang="en-US" altLang="zh-CN" dirty="0" smtClean="0"/>
              <a:t>here.</a:t>
            </a:r>
            <a:r>
              <a:rPr lang="zh-CN" altLang="en-US" dirty="0" smtClean="0"/>
              <a:t> </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Next</a:t>
            </a:r>
            <a:r>
              <a:rPr lang="zh-CN" altLang="en-US" dirty="0" smtClean="0"/>
              <a:t>, </a:t>
            </a:r>
            <a:r>
              <a:rPr lang="en-US" dirty="0" smtClean="0"/>
              <a:t>I’m going</a:t>
            </a:r>
            <a:r>
              <a:rPr lang="en-US" baseline="0" dirty="0" smtClean="0"/>
              <a:t> explain our experiments setup and the results. </a:t>
            </a:r>
          </a:p>
          <a:p>
            <a:endParaRPr lang="en-US" altLang="zh-CN" dirty="0" smtClean="0"/>
          </a:p>
        </p:txBody>
      </p:sp>
      <p:sp>
        <p:nvSpPr>
          <p:cNvPr id="4" name="灯片编号占位符 3"/>
          <p:cNvSpPr>
            <a:spLocks noGrp="1"/>
          </p:cNvSpPr>
          <p:nvPr>
            <p:ph type="sldNum" sz="quarter" idx="10"/>
          </p:nvPr>
        </p:nvSpPr>
        <p:spPr/>
        <p:txBody>
          <a:bodyPr/>
          <a:lstStyle/>
          <a:p>
            <a:fld id="{4D1B091B-5336-4FC5-ABF0-60CC9FEAC9F8}" type="slidenum">
              <a:rPr lang="zh-CN" altLang="en-US" smtClean="0"/>
              <a:pPr/>
              <a:t>10</a:t>
            </a:fld>
            <a:endParaRPr lang="zh-CN" altLang="en-US"/>
          </a:p>
        </p:txBody>
      </p:sp>
    </p:spTree>
    <p:extLst>
      <p:ext uri="{BB962C8B-B14F-4D97-AF65-F5344CB8AC3E}">
        <p14:creationId xmlns:p14="http://schemas.microsoft.com/office/powerpoint/2010/main" val="27010237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baseline="0" dirty="0" smtClean="0"/>
              <a:t>We used three dataset to test and demonstrate our approach, they are MQA, oxford and </a:t>
            </a:r>
            <a:r>
              <a:rPr lang="en-US" baseline="0" dirty="0" err="1" smtClean="0"/>
              <a:t>flickr</a:t>
            </a:r>
            <a:r>
              <a:rPr lang="en-US" baseline="0" dirty="0" smtClean="0"/>
              <a:t> 1M. MQA is a dataset with fully annotated small objects. Oxford 5k dataset has 11 landmarks as the given ground truth and we</a:t>
            </a:r>
            <a:r>
              <a:rPr lang="zh-CN" altLang="en-US" baseline="0" dirty="0" smtClean="0"/>
              <a:t> </a:t>
            </a:r>
            <a:r>
              <a:rPr lang="en-US" altLang="zh-CN" baseline="0" dirty="0" smtClean="0"/>
              <a:t>also</a:t>
            </a:r>
            <a:r>
              <a:rPr lang="en-US" baseline="0" dirty="0" smtClean="0"/>
              <a:t> manually annotated another</a:t>
            </a:r>
            <a:r>
              <a:rPr lang="zh-CN" altLang="en-US" baseline="0" dirty="0" smtClean="0"/>
              <a:t> </a:t>
            </a:r>
            <a:r>
              <a:rPr lang="en-US" baseline="0" dirty="0" smtClean="0"/>
              <a:t>353 instances. We tested our work on oxford 100k dataset, which added about 100k distracting images to the oxford 5k dataset. </a:t>
            </a:r>
          </a:p>
          <a:p>
            <a:r>
              <a:rPr lang="en-US" baseline="0" dirty="0" smtClean="0"/>
              <a:t>We used MQA dataset to test the performance of mining small objects, and used Oxford dataset to test the performance of mining large objects. </a:t>
            </a:r>
          </a:p>
          <a:p>
            <a:r>
              <a:rPr lang="en-US" baseline="0" dirty="0" smtClean="0"/>
              <a:t>We also tested our system’s capability of dealing with large scale data by Flickr1M dataset, which has about 1M images crawled from </a:t>
            </a:r>
            <a:r>
              <a:rPr lang="en-US" baseline="0" dirty="0" err="1" smtClean="0"/>
              <a:t>flickr</a:t>
            </a:r>
            <a:r>
              <a:rPr lang="en-US" baseline="0" dirty="0" smtClean="0"/>
              <a:t>. Unfortunately, we don’t have the ground truth for this dataset, but we can see the efficiency of our approach and get the reasonable mining results. I’ll show some instances found from this dataset.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We used the standard precision, recall and f1 score to measure our system. Please note that we use image pair as the basic unit when we calculate the measurement. For example, the precision is the number of true image pairs divided by the number of detected image pairs. The true image pair means the two images in the pair contain the same visual instance. </a:t>
            </a:r>
          </a:p>
          <a:p>
            <a:endParaRPr dirty="0"/>
          </a:p>
        </p:txBody>
      </p:sp>
    </p:spTree>
    <p:extLst>
      <p:ext uri="{BB962C8B-B14F-4D97-AF65-F5344CB8AC3E}">
        <p14:creationId xmlns:p14="http://schemas.microsoft.com/office/powerpoint/2010/main" val="643917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92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We</a:t>
            </a:r>
            <a:r>
              <a:rPr lang="en-US" altLang="zh-CN" baseline="0" dirty="0" smtClean="0"/>
              <a:t> compared 4 methods with F-measure. The purple curve is our approach, compare to the min-hash approach as the blue curve, co-occurring visual words approach as the red curve and geometric min-Hash approach as the blue curve. The</a:t>
            </a:r>
            <a:r>
              <a:rPr lang="zh-CN" altLang="en-US" baseline="0" dirty="0" smtClean="0"/>
              <a:t> </a:t>
            </a:r>
            <a:r>
              <a:rPr lang="en-US" altLang="zh-CN" baseline="0" dirty="0" smtClean="0"/>
              <a:t>x</a:t>
            </a:r>
            <a:r>
              <a:rPr lang="zh-CN" altLang="en-US" baseline="0" dirty="0" smtClean="0"/>
              <a:t> </a:t>
            </a:r>
            <a:r>
              <a:rPr lang="en-US" altLang="zh-CN" baseline="0" dirty="0" smtClean="0"/>
              <a:t>axis</a:t>
            </a:r>
            <a:r>
              <a:rPr lang="zh-CN" altLang="en-US" baseline="0" dirty="0" smtClean="0"/>
              <a:t> </a:t>
            </a:r>
            <a:r>
              <a:rPr lang="en-US" altLang="zh-CN" baseline="0" dirty="0" smtClean="0"/>
              <a:t>is</a:t>
            </a:r>
            <a:r>
              <a:rPr lang="zh-CN" altLang="en-US" baseline="0" dirty="0" smtClean="0"/>
              <a:t> </a:t>
            </a:r>
            <a:r>
              <a:rPr lang="en-US" altLang="zh-CN" baseline="0" dirty="0" smtClean="0"/>
              <a:t>the</a:t>
            </a:r>
            <a:r>
              <a:rPr lang="zh-CN" altLang="en-US" baseline="0" dirty="0" smtClean="0"/>
              <a:t> </a:t>
            </a:r>
            <a:r>
              <a:rPr lang="en-US" altLang="zh-CN" baseline="0" dirty="0" smtClean="0"/>
              <a:t>size</a:t>
            </a:r>
            <a:r>
              <a:rPr lang="zh-CN" altLang="en-US" baseline="0" dirty="0" smtClean="0"/>
              <a:t> </a:t>
            </a:r>
            <a:r>
              <a:rPr lang="en-US" altLang="zh-CN" baseline="0" dirty="0" smtClean="0"/>
              <a:t>of</a:t>
            </a:r>
            <a:r>
              <a:rPr lang="zh-CN" altLang="en-US" baseline="0" dirty="0" smtClean="0"/>
              <a:t> </a:t>
            </a:r>
            <a:r>
              <a:rPr lang="en-US" altLang="zh-CN" baseline="0" dirty="0" smtClean="0"/>
              <a:t>hash</a:t>
            </a:r>
            <a:r>
              <a:rPr lang="zh-CN" altLang="en-US" baseline="0" dirty="0" smtClean="0"/>
              <a:t> </a:t>
            </a:r>
            <a:r>
              <a:rPr lang="en-US" altLang="zh-CN" baseline="0" dirty="0" smtClean="0"/>
              <a:t>tables</a:t>
            </a:r>
            <a:r>
              <a:rPr lang="zh-CN" altLang="en-US" baseline="0" dirty="0" smtClean="0"/>
              <a:t> </a:t>
            </a:r>
            <a:r>
              <a:rPr lang="en-US" altLang="zh-CN" baseline="0" dirty="0" smtClean="0"/>
              <a:t>and</a:t>
            </a:r>
            <a:r>
              <a:rPr lang="zh-CN" altLang="en-US" baseline="0" dirty="0" smtClean="0"/>
              <a:t> </a:t>
            </a:r>
            <a:r>
              <a:rPr lang="en-US" altLang="zh-CN" baseline="0" dirty="0" smtClean="0"/>
              <a:t>the</a:t>
            </a:r>
            <a:r>
              <a:rPr lang="zh-CN" altLang="en-US" baseline="0" dirty="0" smtClean="0"/>
              <a:t> </a:t>
            </a:r>
            <a:r>
              <a:rPr lang="en-US" altLang="zh-CN" baseline="0" dirty="0" smtClean="0"/>
              <a:t>y</a:t>
            </a:r>
            <a:r>
              <a:rPr lang="zh-CN" altLang="en-US" baseline="0" dirty="0" smtClean="0"/>
              <a:t> </a:t>
            </a:r>
            <a:r>
              <a:rPr lang="en-US" altLang="zh-CN" baseline="0" dirty="0" smtClean="0"/>
              <a:t>axis</a:t>
            </a:r>
            <a:r>
              <a:rPr lang="zh-CN" altLang="en-US" baseline="0" dirty="0" smtClean="0"/>
              <a:t> </a:t>
            </a:r>
            <a:r>
              <a:rPr lang="en-US" altLang="zh-CN" baseline="0" dirty="0" smtClean="0"/>
              <a:t>is</a:t>
            </a:r>
            <a:r>
              <a:rPr lang="zh-CN" altLang="en-US" baseline="0" dirty="0" smtClean="0"/>
              <a:t> </a:t>
            </a:r>
            <a:r>
              <a:rPr lang="en-US" altLang="zh-CN" baseline="0" dirty="0" smtClean="0"/>
              <a:t>the</a:t>
            </a:r>
            <a:r>
              <a:rPr lang="zh-CN" altLang="en-US" baseline="0" dirty="0" smtClean="0"/>
              <a:t> </a:t>
            </a:r>
            <a:r>
              <a:rPr lang="en-US" altLang="zh-CN" baseline="0" dirty="0" smtClean="0"/>
              <a:t>f1</a:t>
            </a:r>
            <a:r>
              <a:rPr lang="zh-CN" altLang="en-US" baseline="0" dirty="0" smtClean="0"/>
              <a:t> </a:t>
            </a:r>
            <a:r>
              <a:rPr lang="en-US" altLang="zh-CN" baseline="0" dirty="0" smtClean="0"/>
              <a:t>score.</a:t>
            </a:r>
            <a:r>
              <a:rPr lang="zh-CN" altLang="en-US" baseline="0" dirty="0" smtClean="0"/>
              <a:t>  </a:t>
            </a:r>
            <a:endParaRPr lang="en-US" altLang="zh-CN" baseline="0" dirty="0" smtClean="0"/>
          </a:p>
          <a:p>
            <a:pPr marL="0" indent="0">
              <a:buNone/>
            </a:pPr>
            <a:endParaRPr lang="en-US" altLang="zh-CN" baseline="0" dirty="0" smtClean="0"/>
          </a:p>
          <a:p>
            <a:pPr marL="0" indent="0">
              <a:buNone/>
            </a:pPr>
            <a:r>
              <a:rPr lang="en-US" altLang="zh-CN" baseline="0" dirty="0" smtClean="0"/>
              <a:t>Here, I want to claim three advantages of our approach: </a:t>
            </a:r>
          </a:p>
          <a:p>
            <a:pPr marL="0" indent="0">
              <a:buNone/>
            </a:pPr>
            <a:r>
              <a:rPr lang="en-US" altLang="zh-CN" baseline="0" dirty="0" smtClean="0"/>
              <a:t>First, we noticed that MQA data set contains relative small instances, and oxford dataset has large instances, like landmarks. From the performance figures, we can see our approach is less-sensitive to the instance scale.  </a:t>
            </a:r>
          </a:p>
          <a:p>
            <a:pPr marL="0" indent="0">
              <a:buNone/>
            </a:pPr>
            <a:r>
              <a:rPr lang="en-US" altLang="zh-CN" baseline="0" dirty="0" smtClean="0"/>
              <a:t>Second, given the fact that MQA dataset has 438 images and oxford dataset has 105k images, our method produces less random-collisions as dataset grows. As we can see, our approach still achieve the good performance on the large dataset, in the mean while, the other approaches works better</a:t>
            </a:r>
            <a:r>
              <a:rPr lang="zh-CN" altLang="en-US" baseline="0" dirty="0" smtClean="0"/>
              <a:t> </a:t>
            </a:r>
            <a:r>
              <a:rPr lang="en-US" altLang="zh-CN" baseline="0" dirty="0" smtClean="0"/>
              <a:t>on the related small dataset</a:t>
            </a:r>
            <a:r>
              <a:rPr lang="zh-CN" altLang="en-US" baseline="0" dirty="0" smtClean="0"/>
              <a:t> </a:t>
            </a:r>
            <a:r>
              <a:rPr lang="en-US" altLang="zh-CN" baseline="0" dirty="0" smtClean="0"/>
              <a:t>comparing</a:t>
            </a:r>
            <a:r>
              <a:rPr lang="zh-CN" altLang="en-US" baseline="0" dirty="0" smtClean="0"/>
              <a:t> </a:t>
            </a:r>
            <a:r>
              <a:rPr lang="en-US" altLang="zh-CN" baseline="0" dirty="0" smtClean="0"/>
              <a:t>to</a:t>
            </a:r>
            <a:r>
              <a:rPr lang="zh-CN" altLang="en-US" baseline="0" dirty="0" smtClean="0"/>
              <a:t> </a:t>
            </a:r>
            <a:r>
              <a:rPr lang="en-US" altLang="zh-CN" baseline="0" dirty="0" smtClean="0"/>
              <a:t>the</a:t>
            </a:r>
            <a:r>
              <a:rPr lang="zh-CN" altLang="en-US" baseline="0" dirty="0" smtClean="0"/>
              <a:t> </a:t>
            </a:r>
            <a:r>
              <a:rPr lang="en-US" altLang="zh-CN" baseline="0" dirty="0" smtClean="0"/>
              <a:t>large</a:t>
            </a:r>
            <a:r>
              <a:rPr lang="zh-CN" altLang="en-US" baseline="0" dirty="0" smtClean="0"/>
              <a:t> </a:t>
            </a:r>
            <a:r>
              <a:rPr lang="en-US" altLang="zh-CN" baseline="0" dirty="0" smtClean="0"/>
              <a:t>dataset. </a:t>
            </a:r>
          </a:p>
          <a:p>
            <a:pPr marL="0" indent="0">
              <a:buNone/>
            </a:pPr>
            <a:r>
              <a:rPr lang="en-US" altLang="zh-CN" baseline="0" dirty="0" smtClean="0"/>
              <a:t>Third, our approach needs fewer hash tables to saturate the performance. Our method converges fast to its best performance, using only a few hash table, while other methods generally needs significantly more hash tables to get reasonable results. </a:t>
            </a:r>
          </a:p>
        </p:txBody>
      </p:sp>
      <p:sp>
        <p:nvSpPr>
          <p:cNvPr id="4" name="灯片编号占位符 3"/>
          <p:cNvSpPr>
            <a:spLocks noGrp="1"/>
          </p:cNvSpPr>
          <p:nvPr>
            <p:ph type="sldNum" sz="quarter" idx="10"/>
          </p:nvPr>
        </p:nvSpPr>
        <p:spPr/>
        <p:txBody>
          <a:bodyPr/>
          <a:lstStyle/>
          <a:p>
            <a:fld id="{4D1B091B-5336-4FC5-ABF0-60CC9FEAC9F8}" type="slidenum">
              <a:rPr lang="zh-CN" altLang="en-US" smtClean="0"/>
              <a:pPr/>
              <a:t>12</a:t>
            </a:fld>
            <a:endParaRPr lang="zh-CN" altLang="en-US"/>
          </a:p>
        </p:txBody>
      </p:sp>
    </p:spTree>
    <p:extLst>
      <p:ext uri="{BB962C8B-B14F-4D97-AF65-F5344CB8AC3E}">
        <p14:creationId xmlns:p14="http://schemas.microsoft.com/office/powerpoint/2010/main" val="864658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aseline="0" dirty="0" smtClean="0"/>
              <a:t>Here, I give you more detailed performance comparison by using only 20 hash tables.</a:t>
            </a:r>
            <a:r>
              <a:rPr lang="zh-CN" altLang="en-US" baseline="0" dirty="0" smtClean="0"/>
              <a:t> </a:t>
            </a:r>
            <a:r>
              <a:rPr lang="en-US" altLang="zh-CN" baseline="0" dirty="0" smtClean="0"/>
              <a:t>The</a:t>
            </a:r>
            <a:r>
              <a:rPr lang="zh-CN" altLang="en-US" baseline="0" dirty="0" smtClean="0"/>
              <a:t> </a:t>
            </a:r>
            <a:r>
              <a:rPr lang="en-US" altLang="zh-CN" baseline="0" dirty="0" smtClean="0"/>
              <a:t>precision,</a:t>
            </a:r>
            <a:r>
              <a:rPr lang="zh-CN" altLang="en-US" baseline="0" dirty="0" smtClean="0"/>
              <a:t> </a:t>
            </a:r>
            <a:r>
              <a:rPr lang="en-US" altLang="zh-CN" baseline="0" dirty="0" smtClean="0"/>
              <a:t>recall</a:t>
            </a:r>
            <a:r>
              <a:rPr lang="zh-CN" altLang="en-US" baseline="0" dirty="0" smtClean="0"/>
              <a:t> </a:t>
            </a:r>
            <a:r>
              <a:rPr lang="en-US" altLang="zh-CN" baseline="0" dirty="0" smtClean="0"/>
              <a:t>and</a:t>
            </a:r>
            <a:r>
              <a:rPr lang="zh-CN" altLang="en-US" baseline="0" dirty="0" smtClean="0"/>
              <a:t> </a:t>
            </a:r>
            <a:r>
              <a:rPr lang="en-US" altLang="zh-CN" baseline="0" dirty="0" smtClean="0"/>
              <a:t>F-measure</a:t>
            </a:r>
            <a:r>
              <a:rPr lang="zh-CN" altLang="en-US" baseline="0" dirty="0" smtClean="0"/>
              <a:t>.</a:t>
            </a:r>
            <a:r>
              <a:rPr lang="en-US" altLang="zh-CN" baseline="0" dirty="0" smtClean="0"/>
              <a:t> Our method, the purple one, shows clear advantage. </a:t>
            </a:r>
            <a:endParaRPr lang="zh-CN" altLang="en-US" dirty="0"/>
          </a:p>
        </p:txBody>
      </p:sp>
      <p:sp>
        <p:nvSpPr>
          <p:cNvPr id="4" name="灯片编号占位符 3"/>
          <p:cNvSpPr>
            <a:spLocks noGrp="1"/>
          </p:cNvSpPr>
          <p:nvPr>
            <p:ph type="sldNum" sz="quarter" idx="10"/>
          </p:nvPr>
        </p:nvSpPr>
        <p:spPr/>
        <p:txBody>
          <a:bodyPr/>
          <a:lstStyle/>
          <a:p>
            <a:fld id="{4D1B091B-5336-4FC5-ABF0-60CC9FEAC9F8}" type="slidenum">
              <a:rPr lang="zh-CN" altLang="en-US" smtClean="0"/>
              <a:pPr/>
              <a:t>13</a:t>
            </a:fld>
            <a:endParaRPr lang="zh-CN" altLang="en-US"/>
          </a:p>
        </p:txBody>
      </p:sp>
    </p:spTree>
    <p:extLst>
      <p:ext uri="{BB962C8B-B14F-4D97-AF65-F5344CB8AC3E}">
        <p14:creationId xmlns:p14="http://schemas.microsoft.com/office/powerpoint/2010/main" val="11254027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Here is some instances we mined from Flickr1M</a:t>
            </a:r>
            <a:r>
              <a:rPr lang="en-US" altLang="zh-CN" baseline="0" dirty="0" smtClean="0"/>
              <a:t> dataset. As we can see Dart board in the first row, </a:t>
            </a:r>
            <a:r>
              <a:rPr lang="en-US" altLang="zh-CN" baseline="0" dirty="0" err="1" smtClean="0"/>
              <a:t>starbucks</a:t>
            </a:r>
            <a:r>
              <a:rPr lang="en-US" altLang="zh-CN" baseline="0" dirty="0" smtClean="0"/>
              <a:t> logo in the second row and so on. </a:t>
            </a:r>
            <a:endParaRPr lang="zh-CN" altLang="en-US" dirty="0"/>
          </a:p>
        </p:txBody>
      </p:sp>
      <p:sp>
        <p:nvSpPr>
          <p:cNvPr id="4" name="灯片编号占位符 3"/>
          <p:cNvSpPr>
            <a:spLocks noGrp="1"/>
          </p:cNvSpPr>
          <p:nvPr>
            <p:ph type="sldNum" sz="quarter" idx="10"/>
          </p:nvPr>
        </p:nvSpPr>
        <p:spPr/>
        <p:txBody>
          <a:bodyPr/>
          <a:lstStyle/>
          <a:p>
            <a:fld id="{4D1B091B-5336-4FC5-ABF0-60CC9FEAC9F8}" type="slidenum">
              <a:rPr lang="zh-CN" altLang="en-US" smtClean="0"/>
              <a:pPr/>
              <a:t>14</a:t>
            </a:fld>
            <a:endParaRPr lang="zh-CN" altLang="en-US"/>
          </a:p>
        </p:txBody>
      </p:sp>
    </p:spTree>
    <p:extLst>
      <p:ext uri="{BB962C8B-B14F-4D97-AF65-F5344CB8AC3E}">
        <p14:creationId xmlns:p14="http://schemas.microsoft.com/office/powerpoint/2010/main" val="25719529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baseline="0" dirty="0" smtClean="0"/>
              <a:t>As I promised at the beginning of the presentation, I’ll show you some potential applications. </a:t>
            </a:r>
          </a:p>
          <a:p>
            <a:r>
              <a:rPr lang="en-US" altLang="zh-CN" baseline="0" dirty="0" smtClean="0"/>
              <a:t>The first one is multimedia summarization. The task of this application is to summarize multimedia collections. Our solution is to summarize them by visual instances. </a:t>
            </a:r>
          </a:p>
          <a:p>
            <a:endParaRPr lang="en-US" altLang="zh-CN" baseline="0" dirty="0" smtClean="0"/>
          </a:p>
          <a:p>
            <a:r>
              <a:rPr lang="en-US" altLang="zh-CN" baseline="0" dirty="0" smtClean="0"/>
              <a:t>We build a dataset to demonstrate this application. The dataset is built by crawling videos from YouTube with keyword search. In this particular example, we use “Boston Bombing” </a:t>
            </a:r>
            <a:br>
              <a:rPr lang="en-US" altLang="zh-CN" baseline="0" dirty="0" smtClean="0"/>
            </a:br>
            <a:r>
              <a:rPr lang="en-US" altLang="zh-CN" baseline="0" dirty="0" smtClean="0"/>
              <a:t>and “Malaysia Airlines Flight 370” as the query. </a:t>
            </a:r>
            <a:endParaRPr lang="zh-CN" altLang="en-US" dirty="0"/>
          </a:p>
        </p:txBody>
      </p:sp>
      <p:sp>
        <p:nvSpPr>
          <p:cNvPr id="4" name="灯片编号占位符 3"/>
          <p:cNvSpPr>
            <a:spLocks noGrp="1"/>
          </p:cNvSpPr>
          <p:nvPr>
            <p:ph type="sldNum" sz="quarter" idx="10"/>
          </p:nvPr>
        </p:nvSpPr>
        <p:spPr/>
        <p:txBody>
          <a:bodyPr/>
          <a:lstStyle/>
          <a:p>
            <a:fld id="{4D1B091B-5336-4FC5-ABF0-60CC9FEAC9F8}" type="slidenum">
              <a:rPr lang="zh-CN" altLang="en-US" smtClean="0"/>
              <a:pPr/>
              <a:t>15</a:t>
            </a:fld>
            <a:endParaRPr lang="zh-CN" altLang="en-US"/>
          </a:p>
        </p:txBody>
      </p:sp>
    </p:spTree>
    <p:extLst>
      <p:ext uri="{BB962C8B-B14F-4D97-AF65-F5344CB8AC3E}">
        <p14:creationId xmlns:p14="http://schemas.microsoft.com/office/powerpoint/2010/main" val="26567628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And here is the visual summarization of those two examples. We put the text summarization on the top. Compare to the general, abstract text summarization, the visual instance summarization has more concrete, vivid and intuitive information about Who, what, where (how) the event happened</a:t>
            </a:r>
          </a:p>
          <a:p>
            <a:endParaRPr lang="en-US" altLang="zh-CN" baseline="0" dirty="0" smtClean="0"/>
          </a:p>
          <a:p>
            <a:r>
              <a:rPr lang="en-US" altLang="zh-CN" baseline="0" dirty="0" smtClean="0"/>
              <a:t>Comparing to the traditional frame level summarization, -- we know we used to select important frames to summarize the videos --, the instance level summarization give the user key information, like the key face, key object and so on. </a:t>
            </a:r>
          </a:p>
        </p:txBody>
      </p:sp>
      <p:sp>
        <p:nvSpPr>
          <p:cNvPr id="4" name="灯片编号占位符 3"/>
          <p:cNvSpPr>
            <a:spLocks noGrp="1"/>
          </p:cNvSpPr>
          <p:nvPr>
            <p:ph type="sldNum" sz="quarter" idx="10"/>
          </p:nvPr>
        </p:nvSpPr>
        <p:spPr/>
        <p:txBody>
          <a:bodyPr/>
          <a:lstStyle/>
          <a:p>
            <a:fld id="{4D1B091B-5336-4FC5-ABF0-60CC9FEAC9F8}" type="slidenum">
              <a:rPr lang="zh-CN" altLang="en-US" smtClean="0"/>
              <a:pPr/>
              <a:t>16</a:t>
            </a:fld>
            <a:endParaRPr lang="zh-CN" altLang="en-US"/>
          </a:p>
        </p:txBody>
      </p:sp>
    </p:spTree>
    <p:extLst>
      <p:ext uri="{BB962C8B-B14F-4D97-AF65-F5344CB8AC3E}">
        <p14:creationId xmlns:p14="http://schemas.microsoft.com/office/powerpoint/2010/main" val="3848294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aseline="0" dirty="0" smtClean="0"/>
              <a:t>We give the second application example here, instance search. </a:t>
            </a:r>
          </a:p>
          <a:p>
            <a:endParaRPr lang="en-US" altLang="zh-CN" baseline="0" dirty="0" smtClean="0"/>
          </a:p>
          <a:p>
            <a:r>
              <a:rPr lang="en-US" altLang="zh-CN" dirty="0" smtClean="0"/>
              <a:t>The</a:t>
            </a:r>
            <a:r>
              <a:rPr lang="en-US" altLang="zh-CN" baseline="0" dirty="0" smtClean="0"/>
              <a:t> motivation is: does “offline links” help online query? Offline links here, are constructed by instance mining.</a:t>
            </a:r>
          </a:p>
          <a:p>
            <a:r>
              <a:rPr lang="en-US" altLang="zh-CN" baseline="0" dirty="0" smtClean="0"/>
              <a:t>Our solution is to do re-ranking based on offline links. We tested our method on TRECVID’13 instance search task. </a:t>
            </a:r>
          </a:p>
          <a:p>
            <a:r>
              <a:rPr lang="en-US" altLang="zh-CN" baseline="0" dirty="0" smtClean="0"/>
              <a:t>In this task, there are 30 queries, 76 thousands video clips and 800 thousands frames. </a:t>
            </a:r>
          </a:p>
          <a:p>
            <a:endParaRPr lang="zh-CN" altLang="en-US" dirty="0"/>
          </a:p>
        </p:txBody>
      </p:sp>
      <p:sp>
        <p:nvSpPr>
          <p:cNvPr id="4" name="灯片编号占位符 3"/>
          <p:cNvSpPr>
            <a:spLocks noGrp="1"/>
          </p:cNvSpPr>
          <p:nvPr>
            <p:ph type="sldNum" sz="quarter" idx="10"/>
          </p:nvPr>
        </p:nvSpPr>
        <p:spPr/>
        <p:txBody>
          <a:bodyPr/>
          <a:lstStyle/>
          <a:p>
            <a:fld id="{4D1B091B-5336-4FC5-ABF0-60CC9FEAC9F8}" type="slidenum">
              <a:rPr lang="zh-CN" altLang="en-US" smtClean="0"/>
              <a:pPr/>
              <a:t>17</a:t>
            </a:fld>
            <a:endParaRPr lang="zh-CN" altLang="en-US"/>
          </a:p>
        </p:txBody>
      </p:sp>
    </p:spTree>
    <p:extLst>
      <p:ext uri="{BB962C8B-B14F-4D97-AF65-F5344CB8AC3E}">
        <p14:creationId xmlns:p14="http://schemas.microsoft.com/office/powerpoint/2010/main" val="488236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We show some of the</a:t>
            </a:r>
            <a:r>
              <a:rPr lang="en-US" altLang="zh-CN" baseline="0" dirty="0" smtClean="0"/>
              <a:t> instances mined by our system. And here is the performance gain before-and-after re-ranking. </a:t>
            </a:r>
            <a:endParaRPr lang="zh-CN" altLang="en-US" dirty="0"/>
          </a:p>
        </p:txBody>
      </p:sp>
      <p:sp>
        <p:nvSpPr>
          <p:cNvPr id="4" name="灯片编号占位符 3"/>
          <p:cNvSpPr>
            <a:spLocks noGrp="1"/>
          </p:cNvSpPr>
          <p:nvPr>
            <p:ph type="sldNum" sz="quarter" idx="10"/>
          </p:nvPr>
        </p:nvSpPr>
        <p:spPr/>
        <p:txBody>
          <a:bodyPr/>
          <a:lstStyle/>
          <a:p>
            <a:fld id="{4D1B091B-5336-4FC5-ABF0-60CC9FEAC9F8}" type="slidenum">
              <a:rPr lang="zh-CN" altLang="en-US" smtClean="0"/>
              <a:pPr/>
              <a:t>18</a:t>
            </a:fld>
            <a:endParaRPr lang="zh-CN" altLang="en-US"/>
          </a:p>
        </p:txBody>
      </p:sp>
    </p:spTree>
    <p:extLst>
      <p:ext uri="{BB962C8B-B14F-4D97-AF65-F5344CB8AC3E}">
        <p14:creationId xmlns:p14="http://schemas.microsoft.com/office/powerpoint/2010/main" val="36837485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aseline="0" dirty="0" smtClean="0"/>
              <a:t>As wrap up, I’ll summarize this presentation. We developed an efficient approach to mine the visual instance and we want to highlight the capability of mining small instances in the large dataset. And our approach could be potentially applied to several applications, to solve some multimedia problems, like instance-level summarization, instance search.</a:t>
            </a:r>
          </a:p>
          <a:p>
            <a:endParaRPr lang="en-US" altLang="zh-CN" baseline="0" dirty="0" smtClean="0"/>
          </a:p>
          <a:p>
            <a:r>
              <a:rPr lang="en-US" altLang="zh-CN" baseline="0" dirty="0" smtClean="0"/>
              <a:t>Thank you so much, and if you have any question. I’m more than happy to take it. </a:t>
            </a:r>
            <a:endParaRPr lang="zh-CN" altLang="en-US" dirty="0"/>
          </a:p>
        </p:txBody>
      </p:sp>
      <p:sp>
        <p:nvSpPr>
          <p:cNvPr id="4" name="灯片编号占位符 3"/>
          <p:cNvSpPr>
            <a:spLocks noGrp="1"/>
          </p:cNvSpPr>
          <p:nvPr>
            <p:ph type="sldNum" sz="quarter" idx="10"/>
          </p:nvPr>
        </p:nvSpPr>
        <p:spPr/>
        <p:txBody>
          <a:bodyPr/>
          <a:lstStyle/>
          <a:p>
            <a:fld id="{4D1B091B-5336-4FC5-ABF0-60CC9FEAC9F8}" type="slidenum">
              <a:rPr lang="zh-CN" altLang="en-US" smtClean="0"/>
              <a:pPr/>
              <a:t>19</a:t>
            </a:fld>
            <a:endParaRPr lang="zh-CN" altLang="en-US"/>
          </a:p>
        </p:txBody>
      </p:sp>
    </p:spTree>
    <p:extLst>
      <p:ext uri="{BB962C8B-B14F-4D97-AF65-F5344CB8AC3E}">
        <p14:creationId xmlns:p14="http://schemas.microsoft.com/office/powerpoint/2010/main" val="2084672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lnSpcReduction="10000"/>
          </a:bodyPr>
          <a:lstStyle/>
          <a:p>
            <a:r>
              <a:rPr lang="en-US" altLang="zh-CN" sz="1800" baseline="0" dirty="0" smtClean="0"/>
              <a:t>First of all, </a:t>
            </a:r>
            <a:r>
              <a:rPr lang="en-US" altLang="zh-CN" sz="1800" baseline="0" dirty="0" smtClean="0"/>
              <a:t>let </a:t>
            </a:r>
            <a:r>
              <a:rPr lang="en-US" altLang="zh-CN" sz="1800" baseline="0" dirty="0" smtClean="0"/>
              <a:t>me define “visual instance</a:t>
            </a:r>
            <a:r>
              <a:rPr lang="en-US" altLang="zh-CN" sz="1800" baseline="0" dirty="0" smtClean="0"/>
              <a:t>”. </a:t>
            </a:r>
            <a:r>
              <a:rPr lang="en-US" altLang="zh-CN" sz="1800" baseline="0" dirty="0" smtClean="0"/>
              <a:t>“Visual instance” refers to specific visual entities, for example, an object</a:t>
            </a:r>
            <a:r>
              <a:rPr lang="zh-CN" altLang="en-US" sz="1800" baseline="0" dirty="0" smtClean="0"/>
              <a:t>, </a:t>
            </a:r>
            <a:r>
              <a:rPr lang="en-US" altLang="zh-CN" sz="1800" baseline="0" dirty="0" smtClean="0"/>
              <a:t>the</a:t>
            </a:r>
            <a:r>
              <a:rPr lang="zh-CN" altLang="en-US" sz="1800" baseline="0" dirty="0" smtClean="0"/>
              <a:t> </a:t>
            </a:r>
            <a:r>
              <a:rPr lang="en-US" altLang="zh-CN" sz="1800" baseline="0" dirty="0" smtClean="0"/>
              <a:t>landmark and scene. Or, it could be logo and trademark. Some examples of visual instance are listed here. </a:t>
            </a:r>
          </a:p>
          <a:p>
            <a:endParaRPr lang="en-US" altLang="zh-CN" sz="1800" baseline="0" dirty="0" smtClean="0"/>
          </a:p>
          <a:p>
            <a:r>
              <a:rPr lang="en-US" altLang="zh-CN" sz="1800" baseline="0" dirty="0" smtClean="0"/>
              <a:t>The task we want to solve is to discover the frequent visual instances from an</a:t>
            </a:r>
            <a:r>
              <a:rPr lang="zh-CN" altLang="en-US" sz="1800" baseline="0" dirty="0" smtClean="0"/>
              <a:t> </a:t>
            </a:r>
            <a:r>
              <a:rPr lang="en-US" altLang="zh-CN" sz="1800" baseline="0" dirty="0" smtClean="0"/>
              <a:t>image</a:t>
            </a:r>
            <a:r>
              <a:rPr lang="zh-CN" altLang="en-US" sz="1800" baseline="0" dirty="0" smtClean="0"/>
              <a:t> </a:t>
            </a:r>
            <a:r>
              <a:rPr lang="en-US" altLang="zh-CN" sz="1800" baseline="0" dirty="0" smtClean="0"/>
              <a:t>collection.</a:t>
            </a:r>
            <a:r>
              <a:rPr lang="zh-CN" altLang="en-US" sz="1800" baseline="0" dirty="0" smtClean="0"/>
              <a:t> </a:t>
            </a:r>
            <a:r>
              <a:rPr lang="en-US" altLang="zh-CN" sz="1800" baseline="0" dirty="0" smtClean="0"/>
              <a:t>If we have a large image set, how can we find the popular and important visual instance.</a:t>
            </a:r>
            <a:r>
              <a:rPr lang="zh-CN" altLang="en-US" sz="1800" baseline="0" dirty="0" smtClean="0"/>
              <a:t> </a:t>
            </a:r>
            <a:endParaRPr lang="en-US" altLang="zh-CN" sz="1800" baseline="0" dirty="0" smtClean="0"/>
          </a:p>
        </p:txBody>
      </p:sp>
      <p:sp>
        <p:nvSpPr>
          <p:cNvPr id="4" name="灯片编号占位符 3"/>
          <p:cNvSpPr>
            <a:spLocks noGrp="1"/>
          </p:cNvSpPr>
          <p:nvPr>
            <p:ph type="sldNum" sz="quarter" idx="10"/>
          </p:nvPr>
        </p:nvSpPr>
        <p:spPr/>
        <p:txBody>
          <a:bodyPr/>
          <a:lstStyle/>
          <a:p>
            <a:fld id="{4D1B091B-5336-4FC5-ABF0-60CC9FEAC9F8}" type="slidenum">
              <a:rPr lang="zh-CN" altLang="en-US" smtClean="0"/>
              <a:pPr/>
              <a:t>2</a:t>
            </a:fld>
            <a:endParaRPr lang="zh-CN" altLang="en-US"/>
          </a:p>
        </p:txBody>
      </p:sp>
    </p:spTree>
    <p:extLst>
      <p:ext uri="{BB962C8B-B14F-4D97-AF65-F5344CB8AC3E}">
        <p14:creationId xmlns:p14="http://schemas.microsoft.com/office/powerpoint/2010/main" val="3946897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Move forward</a:t>
            </a:r>
            <a:r>
              <a:rPr lang="en-US" altLang="zh-CN" baseline="0" dirty="0" smtClean="0"/>
              <a:t> this slide. </a:t>
            </a:r>
            <a:r>
              <a:rPr lang="en-US" altLang="zh-CN" baseline="0" dirty="0" err="1" smtClean="0"/>
              <a:t>Cuz</a:t>
            </a:r>
            <a:r>
              <a:rPr lang="en-US" altLang="zh-CN" baseline="0" dirty="0" smtClean="0"/>
              <a:t> this has the motivation</a:t>
            </a:r>
            <a:endParaRPr lang="zh-CN" altLang="en-US" dirty="0"/>
          </a:p>
        </p:txBody>
      </p:sp>
      <p:sp>
        <p:nvSpPr>
          <p:cNvPr id="4" name="灯片编号占位符 3"/>
          <p:cNvSpPr>
            <a:spLocks noGrp="1"/>
          </p:cNvSpPr>
          <p:nvPr>
            <p:ph type="sldNum" sz="quarter" idx="10"/>
          </p:nvPr>
        </p:nvSpPr>
        <p:spPr/>
        <p:txBody>
          <a:bodyPr/>
          <a:lstStyle/>
          <a:p>
            <a:fld id="{4D1B091B-5336-4FC5-ABF0-60CC9FEAC9F8}" type="slidenum">
              <a:rPr lang="zh-CN" altLang="en-US" smtClean="0"/>
              <a:pPr/>
              <a:t>21</a:t>
            </a:fld>
            <a:endParaRPr lang="zh-CN" altLang="en-US"/>
          </a:p>
        </p:txBody>
      </p:sp>
    </p:spTree>
    <p:extLst>
      <p:ext uri="{BB962C8B-B14F-4D97-AF65-F5344CB8AC3E}">
        <p14:creationId xmlns:p14="http://schemas.microsoft.com/office/powerpoint/2010/main" val="10101485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Today’s talk</a:t>
            </a:r>
            <a:r>
              <a:rPr lang="en-US" baseline="0" dirty="0" smtClean="0"/>
              <a:t> will follow this outline. I’ll describe the main challenge we want to solve and give our solution. At the end, I’ll give some potential applications which our algorithm could be applied</a:t>
            </a:r>
            <a:r>
              <a:rPr lang="zh-CN" altLang="en-US" baseline="0" dirty="0" smtClean="0"/>
              <a:t> </a:t>
            </a:r>
            <a:r>
              <a:rPr lang="en-US" altLang="zh-CN" baseline="0" dirty="0" smtClean="0"/>
              <a:t>to.</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4D1B091B-5336-4FC5-ABF0-60CC9FEAC9F8}" type="slidenum">
              <a:rPr lang="zh-CN" altLang="en-US" smtClean="0"/>
              <a:pPr/>
              <a:t>25</a:t>
            </a:fld>
            <a:endParaRPr lang="zh-CN" altLang="en-US"/>
          </a:p>
        </p:txBody>
      </p:sp>
    </p:spTree>
    <p:extLst>
      <p:ext uri="{BB962C8B-B14F-4D97-AF65-F5344CB8AC3E}">
        <p14:creationId xmlns:p14="http://schemas.microsoft.com/office/powerpoint/2010/main" val="42306133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lnSpcReduction="10000"/>
          </a:bodyPr>
          <a:lstStyle/>
          <a:p>
            <a:r>
              <a:rPr lang="en-US" altLang="zh-CN" baseline="0" dirty="0" smtClean="0"/>
              <a:t>The thread</a:t>
            </a:r>
            <a:r>
              <a:rPr lang="zh-CN" altLang="en-US" baseline="0" dirty="0" smtClean="0"/>
              <a:t> </a:t>
            </a:r>
            <a:r>
              <a:rPr lang="en-US" altLang="zh-CN" baseline="0" dirty="0" smtClean="0"/>
              <a:t>of</a:t>
            </a:r>
            <a:r>
              <a:rPr lang="zh-CN" altLang="en-US" baseline="0" dirty="0" smtClean="0"/>
              <a:t> </a:t>
            </a:r>
            <a:r>
              <a:rPr lang="en-US" altLang="zh-CN" baseline="0" dirty="0" smtClean="0"/>
              <a:t>features should</a:t>
            </a:r>
            <a:r>
              <a:rPr lang="zh-CN" altLang="en-US" baseline="0" dirty="0" smtClean="0"/>
              <a:t> </a:t>
            </a:r>
            <a:r>
              <a:rPr lang="en-US" altLang="zh-CN" baseline="0" dirty="0" smtClean="0"/>
              <a:t>be</a:t>
            </a:r>
            <a:r>
              <a:rPr lang="zh-CN" altLang="en-US" baseline="0" dirty="0" smtClean="0"/>
              <a:t> </a:t>
            </a:r>
            <a:r>
              <a:rPr lang="en-US" altLang="zh-CN" baseline="0" dirty="0" smtClean="0"/>
              <a:t>compact</a:t>
            </a:r>
            <a:r>
              <a:rPr lang="zh-CN" altLang="en-US" baseline="0" dirty="0" smtClean="0"/>
              <a:t>, </a:t>
            </a:r>
            <a:r>
              <a:rPr lang="en-US" altLang="zh-CN" baseline="0" dirty="0" smtClean="0"/>
              <a:t>only</a:t>
            </a:r>
            <a:r>
              <a:rPr lang="zh-CN" altLang="en-US" baseline="0" dirty="0" smtClean="0"/>
              <a:t> </a:t>
            </a:r>
            <a:r>
              <a:rPr lang="en-US" altLang="zh-CN" baseline="0" dirty="0" smtClean="0"/>
              <a:t>link</a:t>
            </a:r>
            <a:r>
              <a:rPr lang="zh-CN" altLang="en-US" baseline="0" dirty="0" smtClean="0"/>
              <a:t> </a:t>
            </a:r>
            <a:r>
              <a:rPr lang="en-US" altLang="zh-CN" baseline="0" dirty="0" smtClean="0"/>
              <a:t>potential</a:t>
            </a:r>
            <a:r>
              <a:rPr lang="zh-CN" altLang="en-US" baseline="0" dirty="0" smtClean="0"/>
              <a:t> </a:t>
            </a:r>
            <a:r>
              <a:rPr lang="en-US" altLang="zh-CN" baseline="0" dirty="0" smtClean="0"/>
              <a:t>features</a:t>
            </a:r>
            <a:r>
              <a:rPr lang="zh-CN" altLang="en-US" baseline="0" dirty="0" smtClean="0"/>
              <a:t> </a:t>
            </a:r>
            <a:r>
              <a:rPr lang="en-US" altLang="zh-CN" baseline="0" dirty="0" smtClean="0"/>
              <a:t>from</a:t>
            </a:r>
            <a:r>
              <a:rPr lang="zh-CN" altLang="en-US" baseline="0" dirty="0" smtClean="0"/>
              <a:t> </a:t>
            </a:r>
            <a:r>
              <a:rPr lang="en-US" altLang="zh-CN" baseline="0" dirty="0" smtClean="0"/>
              <a:t>instances,</a:t>
            </a:r>
            <a:r>
              <a:rPr lang="zh-CN" altLang="en-US" baseline="0" dirty="0" smtClean="0"/>
              <a:t>  </a:t>
            </a:r>
            <a:r>
              <a:rPr lang="en-US" altLang="zh-CN" baseline="0" dirty="0" smtClean="0"/>
              <a:t>should</a:t>
            </a:r>
            <a:r>
              <a:rPr lang="zh-CN" altLang="en-US" baseline="0" dirty="0" smtClean="0"/>
              <a:t> </a:t>
            </a:r>
            <a:r>
              <a:rPr lang="en-US" altLang="zh-CN" baseline="0" dirty="0" smtClean="0"/>
              <a:t>be</a:t>
            </a:r>
            <a:r>
              <a:rPr lang="zh-CN" altLang="en-US" baseline="0" dirty="0" smtClean="0"/>
              <a:t> </a:t>
            </a:r>
            <a:r>
              <a:rPr lang="en-US" altLang="zh-CN" baseline="0" dirty="0" smtClean="0"/>
              <a:t>complete,</a:t>
            </a:r>
            <a:r>
              <a:rPr lang="zh-CN" altLang="en-US" baseline="0" dirty="0" smtClean="0"/>
              <a:t> </a:t>
            </a:r>
            <a:r>
              <a:rPr lang="en-US" altLang="zh-CN" baseline="0" dirty="0" smtClean="0"/>
              <a:t>to</a:t>
            </a:r>
            <a:r>
              <a:rPr lang="zh-CN" altLang="en-US" baseline="0" dirty="0" smtClean="0"/>
              <a:t> </a:t>
            </a:r>
            <a:r>
              <a:rPr lang="en-US" altLang="zh-CN" baseline="0" dirty="0" smtClean="0"/>
              <a:t>cover</a:t>
            </a:r>
            <a:r>
              <a:rPr lang="zh-CN" altLang="en-US" baseline="0" dirty="0" smtClean="0"/>
              <a:t> </a:t>
            </a:r>
            <a:r>
              <a:rPr lang="en-US" altLang="zh-CN" baseline="0" dirty="0" smtClean="0"/>
              <a:t>as</a:t>
            </a:r>
            <a:r>
              <a:rPr lang="zh-CN" altLang="en-US" baseline="0" dirty="0" smtClean="0"/>
              <a:t> </a:t>
            </a:r>
            <a:r>
              <a:rPr lang="en-US" altLang="zh-CN" baseline="0" dirty="0" smtClean="0"/>
              <a:t>many</a:t>
            </a:r>
            <a:r>
              <a:rPr lang="zh-CN" altLang="en-US" baseline="0" dirty="0" smtClean="0"/>
              <a:t> </a:t>
            </a:r>
            <a:r>
              <a:rPr lang="en-US" altLang="zh-CN" baseline="0" dirty="0" smtClean="0"/>
              <a:t>instances</a:t>
            </a:r>
            <a:r>
              <a:rPr lang="zh-CN" altLang="en-US" baseline="0" dirty="0" smtClean="0"/>
              <a:t> </a:t>
            </a:r>
            <a:r>
              <a:rPr lang="en-US" altLang="zh-CN" baseline="0" dirty="0" smtClean="0"/>
              <a:t>as</a:t>
            </a:r>
            <a:r>
              <a:rPr lang="zh-CN" altLang="en-US" baseline="0" dirty="0" smtClean="0"/>
              <a:t> </a:t>
            </a:r>
            <a:r>
              <a:rPr lang="en-US" altLang="zh-CN" baseline="0" dirty="0" smtClean="0"/>
              <a:t>possible,</a:t>
            </a:r>
            <a:r>
              <a:rPr lang="zh-CN" altLang="en-US" baseline="0" dirty="0" smtClean="0"/>
              <a:t> </a:t>
            </a:r>
            <a:r>
              <a:rPr lang="en-US" altLang="zh-CN" baseline="0" dirty="0" smtClean="0"/>
              <a:t>should</a:t>
            </a:r>
            <a:r>
              <a:rPr lang="zh-CN" altLang="en-US" baseline="0" dirty="0" smtClean="0"/>
              <a:t> </a:t>
            </a:r>
            <a:r>
              <a:rPr lang="en-US" altLang="zh-CN" baseline="0" dirty="0" smtClean="0"/>
              <a:t>be</a:t>
            </a:r>
            <a:r>
              <a:rPr lang="zh-CN" altLang="en-US" baseline="0" dirty="0" smtClean="0"/>
              <a:t> </a:t>
            </a:r>
            <a:r>
              <a:rPr lang="en-US" altLang="zh-CN" baseline="0" dirty="0" smtClean="0"/>
              <a:t>efficient,</a:t>
            </a:r>
            <a:r>
              <a:rPr lang="zh-CN" altLang="en-US" baseline="0" dirty="0" smtClean="0"/>
              <a:t>  </a:t>
            </a:r>
            <a:r>
              <a:rPr lang="en-US" altLang="zh-CN" baseline="0" dirty="0" smtClean="0"/>
              <a:t>to</a:t>
            </a:r>
            <a:r>
              <a:rPr lang="zh-CN" altLang="en-US" baseline="0" dirty="0" smtClean="0"/>
              <a:t> </a:t>
            </a:r>
            <a:r>
              <a:rPr lang="en-US" altLang="zh-CN" baseline="0" dirty="0" smtClean="0"/>
              <a:t>be</a:t>
            </a:r>
            <a:r>
              <a:rPr lang="zh-CN" altLang="en-US" baseline="0" dirty="0" smtClean="0"/>
              <a:t> </a:t>
            </a:r>
            <a:r>
              <a:rPr lang="en-US" altLang="zh-CN" baseline="0" dirty="0" smtClean="0"/>
              <a:t>scalable</a:t>
            </a:r>
            <a:r>
              <a:rPr lang="zh-CN" altLang="en-US" baseline="0" dirty="0" smtClean="0"/>
              <a:t> </a:t>
            </a:r>
            <a:r>
              <a:rPr lang="en-US" altLang="zh-CN" baseline="0" dirty="0" smtClean="0"/>
              <a:t>on</a:t>
            </a:r>
            <a:r>
              <a:rPr lang="zh-CN" altLang="en-US" baseline="0" dirty="0" smtClean="0"/>
              <a:t> </a:t>
            </a:r>
            <a:r>
              <a:rPr lang="en-US" altLang="zh-CN" baseline="0" dirty="0" smtClean="0"/>
              <a:t>large</a:t>
            </a:r>
            <a:r>
              <a:rPr lang="zh-CN" altLang="en-US" baseline="0" dirty="0" smtClean="0"/>
              <a:t> </a:t>
            </a:r>
            <a:r>
              <a:rPr lang="en-US" altLang="zh-CN" baseline="0" dirty="0" smtClean="0"/>
              <a:t>dataset.</a:t>
            </a:r>
          </a:p>
        </p:txBody>
      </p:sp>
      <p:sp>
        <p:nvSpPr>
          <p:cNvPr id="4" name="灯片编号占位符 3"/>
          <p:cNvSpPr>
            <a:spLocks noGrp="1"/>
          </p:cNvSpPr>
          <p:nvPr>
            <p:ph type="sldNum" sz="quarter" idx="10"/>
          </p:nvPr>
        </p:nvSpPr>
        <p:spPr/>
        <p:txBody>
          <a:bodyPr/>
          <a:lstStyle/>
          <a:p>
            <a:fld id="{4D1B091B-5336-4FC5-ABF0-60CC9FEAC9F8}" type="slidenum">
              <a:rPr lang="zh-CN" altLang="en-US" smtClean="0"/>
              <a:pPr/>
              <a:t>26</a:t>
            </a:fld>
            <a:endParaRPr lang="zh-CN" altLang="en-US"/>
          </a:p>
        </p:txBody>
      </p:sp>
    </p:spTree>
    <p:extLst>
      <p:ext uri="{BB962C8B-B14F-4D97-AF65-F5344CB8AC3E}">
        <p14:creationId xmlns:p14="http://schemas.microsoft.com/office/powerpoint/2010/main" val="23245262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sz="1200" b="0" i="0" u="none" strike="noStrike" kern="1200" baseline="0" dirty="0" smtClean="0">
                <a:solidFill>
                  <a:schemeClr val="tx1"/>
                </a:solidFill>
                <a:latin typeface="+mn-lt"/>
                <a:ea typeface="+mn-ea"/>
                <a:cs typeface="+mn-cs"/>
              </a:rPr>
              <a:t>We noticed that, even for features quantized to the same</a:t>
            </a:r>
            <a:r>
              <a:rPr lang="zh-CN" altLang="en-US"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visual word, most of the similarity evaluations are still unnecessary. </a:t>
            </a:r>
            <a:r>
              <a:rPr lang="en-US" altLang="zh-CN" dirty="0" smtClean="0"/>
              <a:t>We use hash to speed up</a:t>
            </a:r>
            <a:r>
              <a:rPr lang="zh-CN" altLang="en-US" dirty="0" smtClean="0"/>
              <a:t> </a:t>
            </a:r>
            <a:r>
              <a:rPr lang="en-US" altLang="zh-CN" dirty="0" smtClean="0"/>
              <a:t>the feature-threading.</a:t>
            </a:r>
            <a:r>
              <a:rPr lang="en-US" altLang="zh-CN" baseline="0" dirty="0" smtClean="0"/>
              <a:t> By</a:t>
            </a:r>
            <a:r>
              <a:rPr lang="zh-CN" altLang="en-US" baseline="0" dirty="0" smtClean="0"/>
              <a:t> </a:t>
            </a:r>
            <a:r>
              <a:rPr lang="en-US" altLang="zh-CN" baseline="0" dirty="0" smtClean="0"/>
              <a:t>calculating a</a:t>
            </a:r>
            <a:r>
              <a:rPr lang="zh-CN" altLang="en-US" baseline="0" dirty="0" smtClean="0"/>
              <a:t> </a:t>
            </a:r>
            <a:r>
              <a:rPr lang="en-US" altLang="zh-CN" baseline="0" dirty="0" smtClean="0"/>
              <a:t>short</a:t>
            </a:r>
            <a:r>
              <a:rPr lang="zh-CN" altLang="en-US" baseline="0" dirty="0" smtClean="0"/>
              <a:t> </a:t>
            </a:r>
            <a:r>
              <a:rPr lang="en-US" altLang="zh-CN" baseline="0" dirty="0" smtClean="0"/>
              <a:t>binary hamming signature</a:t>
            </a:r>
            <a:r>
              <a:rPr lang="zh-CN" altLang="en-US" baseline="0" dirty="0" smtClean="0"/>
              <a:t> </a:t>
            </a:r>
            <a:r>
              <a:rPr lang="en-US" altLang="zh-CN" baseline="0" dirty="0" smtClean="0"/>
              <a:t>for</a:t>
            </a:r>
            <a:r>
              <a:rPr lang="zh-CN" altLang="en-US" baseline="0" dirty="0" smtClean="0"/>
              <a:t> </a:t>
            </a:r>
            <a:r>
              <a:rPr lang="en-US" altLang="zh-CN" baseline="0" dirty="0" smtClean="0"/>
              <a:t>each</a:t>
            </a:r>
            <a:r>
              <a:rPr lang="zh-CN" altLang="en-US" baseline="0" dirty="0" smtClean="0"/>
              <a:t> </a:t>
            </a:r>
            <a:r>
              <a:rPr lang="en-US" altLang="zh-CN" baseline="0" dirty="0" smtClean="0"/>
              <a:t>central</a:t>
            </a:r>
            <a:r>
              <a:rPr lang="zh-CN" altLang="en-US" baseline="0" dirty="0" smtClean="0"/>
              <a:t> </a:t>
            </a:r>
            <a:r>
              <a:rPr lang="en-US" altLang="zh-CN" baseline="0" dirty="0" smtClean="0"/>
              <a:t>feature, we reduce about 99% similarity evaluations compared to the previous work. </a:t>
            </a:r>
            <a:r>
              <a:rPr lang="en-US" sz="1200" b="0" i="0" u="none" strike="noStrike" kern="1200" baseline="0" dirty="0" smtClean="0">
                <a:solidFill>
                  <a:schemeClr val="tx1"/>
                </a:solidFill>
                <a:latin typeface="+mn-lt"/>
                <a:ea typeface="+mn-ea"/>
                <a:cs typeface="+mn-cs"/>
              </a:rPr>
              <a:t>Hamming</a:t>
            </a:r>
            <a:r>
              <a:rPr lang="zh-CN" altLang="en-US"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distance is checked prior to the actual similarity evaluation.</a:t>
            </a:r>
            <a:r>
              <a:rPr lang="zh-CN" altLang="en-US"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Only </a:t>
            </a:r>
            <a:r>
              <a:rPr lang="en-US" altLang="zh-CN" sz="1200" b="0" i="0" u="none" strike="noStrike" kern="1200" baseline="0" dirty="0" smtClean="0">
                <a:solidFill>
                  <a:schemeClr val="tx1"/>
                </a:solidFill>
                <a:latin typeface="+mn-lt"/>
                <a:ea typeface="+mn-ea"/>
                <a:cs typeface="+mn-cs"/>
              </a:rPr>
              <a:t>features</a:t>
            </a:r>
            <a:r>
              <a:rPr lang="zh-CN" altLang="en-US"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with low Hamming distance are subject to</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do</a:t>
            </a:r>
            <a:r>
              <a:rPr lang="en-US" sz="1200" b="0" i="0" u="none" strike="noStrike" kern="1200" baseline="0" dirty="0" smtClean="0">
                <a:solidFill>
                  <a:schemeClr val="tx1"/>
                </a:solidFill>
                <a:latin typeface="+mn-lt"/>
                <a:ea typeface="+mn-ea"/>
                <a:cs typeface="+mn-cs"/>
              </a:rPr>
              <a:t> actual</a:t>
            </a:r>
            <a:r>
              <a:rPr lang="zh-CN" altLang="en-US"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similarity</a:t>
            </a:r>
            <a:r>
              <a:rPr lang="zh-CN" altLang="en-US"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evaluation. Note that</a:t>
            </a:r>
            <a:r>
              <a:rPr lang="zh-CN" altLang="en-US"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comparing to full similarity</a:t>
            </a:r>
            <a:r>
              <a:rPr lang="zh-CN" altLang="en-US"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evaluation</a:t>
            </a:r>
            <a:r>
              <a:rPr lang="en-US" altLang="zh-CN" sz="1200" b="0" i="0" u="none" strike="noStrike" kern="1200" baseline="0" dirty="0" smtClean="0">
                <a:solidFill>
                  <a:schemeClr val="tx1"/>
                </a:solidFill>
                <a:latin typeface="+mn-lt"/>
                <a:ea typeface="+mn-ea"/>
                <a:cs typeface="+mn-cs"/>
              </a:rPr>
              <a:t>,</a:t>
            </a:r>
            <a:r>
              <a:rPr lang="en-US" sz="1200" b="0" i="0" u="none" strike="noStrike" kern="1200" baseline="0" dirty="0" smtClean="0">
                <a:solidFill>
                  <a:schemeClr val="tx1"/>
                </a:solidFill>
                <a:latin typeface="+mn-lt"/>
                <a:ea typeface="+mn-ea"/>
                <a:cs typeface="+mn-cs"/>
              </a:rPr>
              <a:t> hamming distance is</a:t>
            </a:r>
            <a:r>
              <a:rPr lang="zh-CN" altLang="en-US"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much efficient (as</a:t>
            </a:r>
            <a:r>
              <a:rPr lang="zh-CN" altLang="en-US"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“XOR”</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op</a:t>
            </a:r>
            <a:r>
              <a:rPr lang="zh-CN" altLang="en-US" sz="1200" b="0" i="0" u="none" strike="noStrike" kern="1200" baseline="0" dirty="0" smtClean="0">
                <a:solidFill>
                  <a:schemeClr val="tx1"/>
                </a:solidFill>
                <a:latin typeface="+mn-lt"/>
                <a:ea typeface="+mn-ea"/>
                <a:cs typeface="+mn-cs"/>
              </a:rPr>
              <a:t>.</a:t>
            </a:r>
            <a:r>
              <a:rPr lang="en-US" sz="1200" b="0" i="0" u="none" strike="noStrike" kern="1200" baseline="0" dirty="0" smtClean="0">
                <a:solidFill>
                  <a:schemeClr val="tx1"/>
                </a:solidFill>
                <a:latin typeface="+mn-lt"/>
                <a:ea typeface="+mn-ea"/>
                <a:cs typeface="+mn-cs"/>
              </a:rPr>
              <a:t>) to compute.</a:t>
            </a:r>
            <a:endParaRPr lang="en-US" altLang="zh-CN" dirty="0" smtClean="0"/>
          </a:p>
          <a:p>
            <a:endParaRPr lang="en-US" altLang="zh-CN" baseline="0" dirty="0" smtClean="0"/>
          </a:p>
          <a:p>
            <a:r>
              <a:rPr lang="en-US" altLang="zh-CN" baseline="0" dirty="0" smtClean="0"/>
              <a:t>For the mathematical details, please refer to section 3.1 in our paper. I won’t discuss too much here. </a:t>
            </a:r>
          </a:p>
          <a:p>
            <a:endParaRPr lang="en-US" altLang="zh-CN" baseline="0" dirty="0" smtClean="0"/>
          </a:p>
          <a:p>
            <a:r>
              <a:rPr lang="en-US" altLang="zh-CN" baseline="0" dirty="0" smtClean="0"/>
              <a:t>The left diagram shows the distribution of Hamming Distance. X axis is the hamming distance. The y axis is</a:t>
            </a:r>
            <a:r>
              <a:rPr lang="zh-CN" altLang="en-US" baseline="0" dirty="0" smtClean="0"/>
              <a:t> </a:t>
            </a:r>
            <a:r>
              <a:rPr lang="en-US" altLang="zh-CN" baseline="0" dirty="0" smtClean="0"/>
              <a:t>how</a:t>
            </a:r>
            <a:r>
              <a:rPr lang="zh-CN" altLang="en-US" baseline="0" dirty="0" smtClean="0"/>
              <a:t> </a:t>
            </a:r>
            <a:r>
              <a:rPr lang="en-US" altLang="zh-CN" baseline="0" dirty="0" smtClean="0"/>
              <a:t>many</a:t>
            </a:r>
            <a:r>
              <a:rPr lang="zh-CN" altLang="en-US" baseline="0" dirty="0" smtClean="0"/>
              <a:t> </a:t>
            </a:r>
            <a:r>
              <a:rPr lang="en-US" altLang="zh-CN" baseline="0" dirty="0" smtClean="0"/>
              <a:t>feature</a:t>
            </a:r>
            <a:r>
              <a:rPr lang="zh-CN" altLang="en-US" baseline="0" dirty="0" smtClean="0"/>
              <a:t> </a:t>
            </a:r>
            <a:r>
              <a:rPr lang="en-US" altLang="zh-CN" baseline="0" dirty="0" smtClean="0"/>
              <a:t>pairs</a:t>
            </a:r>
            <a:r>
              <a:rPr lang="zh-CN" altLang="en-US" baseline="0" dirty="0" smtClean="0"/>
              <a:t> </a:t>
            </a:r>
            <a:r>
              <a:rPr lang="en-US" altLang="zh-CN" baseline="0" dirty="0" smtClean="0"/>
              <a:t>with</a:t>
            </a:r>
            <a:r>
              <a:rPr lang="zh-CN" altLang="en-US" baseline="0" dirty="0" smtClean="0"/>
              <a:t> </a:t>
            </a:r>
            <a:r>
              <a:rPr lang="en-US" altLang="zh-CN" baseline="0" dirty="0" smtClean="0"/>
              <a:t>the correspondent hamming distance appears in the dataset. </a:t>
            </a:r>
            <a:r>
              <a:rPr lang="zh-CN" altLang="en-US" baseline="0" dirty="0" smtClean="0"/>
              <a:t>  </a:t>
            </a:r>
            <a:r>
              <a:rPr lang="zh-CN" altLang="zh-CN" baseline="0" dirty="0" smtClean="0"/>
              <a:t>(</a:t>
            </a:r>
            <a:r>
              <a:rPr lang="en-US" altLang="zh-CN" baseline="0" dirty="0" smtClean="0"/>
              <a:t>Basically, it is drawn from binomial</a:t>
            </a:r>
            <a:r>
              <a:rPr lang="zh-CN" altLang="en-US" baseline="0" dirty="0" smtClean="0"/>
              <a:t> </a:t>
            </a:r>
            <a:r>
              <a:rPr lang="en-US" altLang="zh-CN" baseline="0" dirty="0" smtClean="0"/>
              <a:t>distribution. )</a:t>
            </a:r>
          </a:p>
          <a:p>
            <a:endParaRPr lang="en-US" altLang="zh-CN" baseline="0" dirty="0" smtClean="0"/>
          </a:p>
          <a:p>
            <a:r>
              <a:rPr lang="en-US" altLang="zh-CN" baseline="0" dirty="0" smtClean="0"/>
              <a:t>The right diagram illustrates the efficiency of our approach. The x axis is the threshold we used, we evaluate the similarity of two features only if their hamming distance is smaller than that threshold. The y axis is the log scale of the number of evaluations we need to do to find the thread of features. From this figure we can see, if we set a relative small hamming threshold, we can significantly reduce the number of evaluations we need to do. </a:t>
            </a:r>
            <a:endParaRPr lang="zh-CN" altLang="en-US" dirty="0"/>
          </a:p>
        </p:txBody>
      </p:sp>
      <p:sp>
        <p:nvSpPr>
          <p:cNvPr id="4" name="灯片编号占位符 3"/>
          <p:cNvSpPr>
            <a:spLocks noGrp="1"/>
          </p:cNvSpPr>
          <p:nvPr>
            <p:ph type="sldNum" sz="quarter" idx="10"/>
          </p:nvPr>
        </p:nvSpPr>
        <p:spPr/>
        <p:txBody>
          <a:bodyPr/>
          <a:lstStyle/>
          <a:p>
            <a:fld id="{4D1B091B-5336-4FC5-ABF0-60CC9FEAC9F8}" type="slidenum">
              <a:rPr lang="zh-CN" altLang="en-US" smtClean="0"/>
              <a:pPr/>
              <a:t>27</a:t>
            </a:fld>
            <a:endParaRPr lang="zh-CN" altLang="en-US"/>
          </a:p>
        </p:txBody>
      </p:sp>
    </p:spTree>
    <p:extLst>
      <p:ext uri="{BB962C8B-B14F-4D97-AF65-F5344CB8AC3E}">
        <p14:creationId xmlns:p14="http://schemas.microsoft.com/office/powerpoint/2010/main" val="22288588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sz="1200" b="0" i="0" u="none" strike="noStrike" kern="1200" baseline="0" dirty="0" smtClean="0">
                <a:solidFill>
                  <a:schemeClr val="tx1"/>
                </a:solidFill>
                <a:latin typeface="+mn-lt"/>
                <a:ea typeface="+mn-ea"/>
                <a:cs typeface="+mn-cs"/>
              </a:rPr>
              <a:t>In summary, one </a:t>
            </a:r>
            <a:r>
              <a:rPr lang="en-US" sz="1200" b="0" i="0" u="none" strike="noStrike" kern="1200" baseline="0" dirty="0" err="1" smtClean="0">
                <a:solidFill>
                  <a:schemeClr val="tx1"/>
                </a:solidFill>
                <a:latin typeface="+mn-lt"/>
                <a:ea typeface="+mn-ea"/>
                <a:cs typeface="+mn-cs"/>
              </a:rPr>
              <a:t>ToF</a:t>
            </a:r>
            <a:r>
              <a:rPr lang="en-US" sz="1200" b="0" i="0" u="none" strike="noStrike" kern="1200" baseline="0" dirty="0" smtClean="0">
                <a:solidFill>
                  <a:schemeClr val="tx1"/>
                </a:solidFill>
                <a:latin typeface="+mn-lt"/>
                <a:ea typeface="+mn-ea"/>
                <a:cs typeface="+mn-cs"/>
              </a:rPr>
              <a:t> corresponds to a set of reliably</a:t>
            </a:r>
            <a:r>
              <a:rPr lang="zh-CN" altLang="en-US"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matched local patches</a:t>
            </a:r>
            <a:r>
              <a:rPr lang="en-US" altLang="zh-CN" sz="1200" b="0" i="0" u="none" strike="noStrike" kern="1200" baseline="0" dirty="0" smtClean="0">
                <a:solidFill>
                  <a:schemeClr val="tx1"/>
                </a:solidFill>
                <a:latin typeface="+mn-lt"/>
                <a:ea typeface="+mn-ea"/>
                <a:cs typeface="+mn-cs"/>
              </a:rPr>
              <a:t>.</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And</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two</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local</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patches</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are</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linked</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by</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one</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err="1" smtClean="0">
                <a:solidFill>
                  <a:schemeClr val="tx1"/>
                </a:solidFill>
                <a:latin typeface="+mn-lt"/>
                <a:ea typeface="+mn-ea"/>
                <a:cs typeface="+mn-cs"/>
              </a:rPr>
              <a:t>ToF</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if</a:t>
            </a:r>
            <a:r>
              <a:rPr lang="en-US" sz="1200" b="0" i="0" u="none" strike="noStrike" kern="1200" baseline="0" dirty="0" smtClean="0">
                <a:solidFill>
                  <a:schemeClr val="tx1"/>
                </a:solidFill>
                <a:latin typeface="+mn-lt"/>
                <a:ea typeface="+mn-ea"/>
                <a:cs typeface="+mn-cs"/>
              </a:rPr>
              <a:t> the</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central</a:t>
            </a:r>
            <a:r>
              <a:rPr lang="zh-CN" altLang="en-US"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features</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are</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quantized</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to</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the</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same</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visual</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word</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and</a:t>
            </a:r>
            <a:r>
              <a:rPr lang="zh-CN" altLang="en-US"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small Hamming distances for their signatures; also</a:t>
            </a:r>
            <a:r>
              <a:rPr lang="en-US" altLang="zh-CN" sz="1200" b="0" i="0" u="none" strike="noStrike" kern="1200" baseline="0" dirty="0" smtClean="0">
                <a:solidFill>
                  <a:schemeClr val="tx1"/>
                </a:solidFill>
                <a:latin typeface="+mn-lt"/>
                <a:ea typeface="+mn-ea"/>
                <a:cs typeface="+mn-cs"/>
              </a:rPr>
              <a:t>,</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they</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have</a:t>
            </a:r>
            <a:r>
              <a:rPr lang="zh-CN" altLang="en-US"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roughly consistent neighborhood. </a:t>
            </a:r>
          </a:p>
          <a:p>
            <a:r>
              <a:rPr lang="en-US" sz="1200" b="0" i="0" u="none" strike="noStrike" kern="1200" baseline="0" dirty="0" err="1" smtClean="0">
                <a:solidFill>
                  <a:schemeClr val="tx1"/>
                </a:solidFill>
                <a:latin typeface="+mn-lt"/>
                <a:ea typeface="+mn-ea"/>
                <a:cs typeface="+mn-cs"/>
              </a:rPr>
              <a:t>ToF</a:t>
            </a:r>
            <a:r>
              <a:rPr lang="en-US" sz="1200" b="0" i="0" u="none" strike="noStrike" kern="1200" baseline="0" dirty="0" smtClean="0">
                <a:solidFill>
                  <a:schemeClr val="tx1"/>
                </a:solidFill>
                <a:latin typeface="+mn-lt"/>
                <a:ea typeface="+mn-ea"/>
                <a:cs typeface="+mn-cs"/>
              </a:rPr>
              <a:t> serves as a</a:t>
            </a:r>
            <a:r>
              <a:rPr lang="zh-CN" altLang="en-US"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reliable link connecting images sharing consistent features.</a:t>
            </a:r>
            <a:r>
              <a:rPr lang="zh-CN" altLang="en-US"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In practice, only a small fraction of features are linked as</a:t>
            </a:r>
            <a:r>
              <a:rPr lang="zh-CN" altLang="en-US"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threads, while large portion features are discarded as noises.</a:t>
            </a:r>
            <a:r>
              <a:rPr lang="zh-CN" altLang="en-US"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Compared to traditional </a:t>
            </a:r>
            <a:r>
              <a:rPr lang="en-US" sz="1200" b="0" i="0" u="none" strike="noStrike" kern="1200" baseline="0" dirty="0" err="1" smtClean="0">
                <a:solidFill>
                  <a:schemeClr val="tx1"/>
                </a:solidFill>
                <a:latin typeface="+mn-lt"/>
                <a:ea typeface="+mn-ea"/>
                <a:cs typeface="+mn-cs"/>
              </a:rPr>
              <a:t>BoW</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ToFs</a:t>
            </a:r>
            <a:r>
              <a:rPr lang="en-US" sz="1200" b="0" i="0" u="none" strike="noStrike" kern="1200" baseline="0" dirty="0" smtClean="0">
                <a:solidFill>
                  <a:schemeClr val="tx1"/>
                </a:solidFill>
                <a:latin typeface="+mn-lt"/>
                <a:ea typeface="+mn-ea"/>
                <a:cs typeface="+mn-cs"/>
              </a:rPr>
              <a:t> are much smaller in</a:t>
            </a:r>
            <a:r>
              <a:rPr lang="zh-CN" altLang="en-US"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size and cleaner in quality, which enables efficient and reliable</a:t>
            </a:r>
            <a:r>
              <a:rPr lang="zh-CN" altLang="en-US"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instance mining in large dataset.</a:t>
            </a:r>
            <a:endParaRPr lang="zh-CN" altLang="en-US" dirty="0"/>
          </a:p>
        </p:txBody>
      </p:sp>
      <p:sp>
        <p:nvSpPr>
          <p:cNvPr id="4" name="灯片编号占位符 3"/>
          <p:cNvSpPr>
            <a:spLocks noGrp="1"/>
          </p:cNvSpPr>
          <p:nvPr>
            <p:ph type="sldNum" sz="quarter" idx="10"/>
          </p:nvPr>
        </p:nvSpPr>
        <p:spPr/>
        <p:txBody>
          <a:bodyPr/>
          <a:lstStyle/>
          <a:p>
            <a:fld id="{4D1B091B-5336-4FC5-ABF0-60CC9FEAC9F8}" type="slidenum">
              <a:rPr lang="zh-CN" altLang="en-US" smtClean="0"/>
              <a:pPr/>
              <a:t>28</a:t>
            </a:fld>
            <a:endParaRPr lang="zh-CN" altLang="en-US"/>
          </a:p>
        </p:txBody>
      </p:sp>
    </p:spTree>
    <p:extLst>
      <p:ext uri="{BB962C8B-B14F-4D97-AF65-F5344CB8AC3E}">
        <p14:creationId xmlns:p14="http://schemas.microsoft.com/office/powerpoint/2010/main" val="22288588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The other</a:t>
            </a:r>
            <a:r>
              <a:rPr lang="zh-CN" altLang="en-US" dirty="0" smtClean="0"/>
              <a:t> </a:t>
            </a:r>
            <a:r>
              <a:rPr lang="en-US" altLang="zh-CN" dirty="0" smtClean="0"/>
              <a:t>advantage</a:t>
            </a:r>
            <a:r>
              <a:rPr lang="zh-CN" altLang="en-US" dirty="0" smtClean="0"/>
              <a:t> </a:t>
            </a:r>
            <a:r>
              <a:rPr lang="en-US" altLang="zh-CN" dirty="0" smtClean="0"/>
              <a:t>of</a:t>
            </a:r>
            <a:r>
              <a:rPr lang="zh-CN" altLang="en-US" dirty="0" smtClean="0"/>
              <a:t> </a:t>
            </a:r>
            <a:r>
              <a:rPr lang="en-US" altLang="zh-CN" dirty="0" smtClean="0"/>
              <a:t>our</a:t>
            </a:r>
            <a:r>
              <a:rPr lang="zh-CN" altLang="en-US" dirty="0" smtClean="0"/>
              <a:t> </a:t>
            </a:r>
            <a:r>
              <a:rPr lang="en-US" altLang="zh-CN" dirty="0" smtClean="0"/>
              <a:t>approach</a:t>
            </a:r>
            <a:r>
              <a:rPr lang="zh-CN" altLang="en-US" dirty="0" smtClean="0"/>
              <a:t> </a:t>
            </a:r>
            <a:r>
              <a:rPr lang="en-US" altLang="zh-CN" baseline="0" dirty="0" smtClean="0"/>
              <a:t>is that fewer hash tables are needed. Let’s say, K is the number of hash tables required to get the success rate </a:t>
            </a:r>
            <a:r>
              <a:rPr lang="en-US" altLang="zh-CN" sz="1200" i="1" dirty="0" smtClean="0"/>
              <a:t>a for collision.</a:t>
            </a:r>
            <a:r>
              <a:rPr lang="en-US" altLang="zh-CN" sz="1200" i="1" baseline="0" dirty="0" smtClean="0"/>
              <a:t> </a:t>
            </a:r>
          </a:p>
          <a:p>
            <a:endParaRPr lang="en-US" altLang="zh-CN" sz="1200" i="1" baseline="0" dirty="0" smtClean="0"/>
          </a:p>
          <a:p>
            <a:r>
              <a:rPr lang="en-US" altLang="zh-CN" sz="1200" i="0" baseline="0" dirty="0" smtClean="0"/>
              <a:t>and K should be bigger then the log 1 minus alpha to the base 1 minus </a:t>
            </a:r>
            <a:r>
              <a:rPr lang="en-US" sz="1200" b="0" i="0" kern="1200" dirty="0" smtClean="0">
                <a:solidFill>
                  <a:schemeClr val="tx1"/>
                </a:solidFill>
                <a:effectLst/>
                <a:latin typeface="+mn-lt"/>
                <a:ea typeface="+mn-ea"/>
                <a:cs typeface="+mn-cs"/>
              </a:rPr>
              <a:t>epsilon to the power s</a:t>
            </a:r>
          </a:p>
          <a:p>
            <a:r>
              <a:rPr lang="en-US" altLang="zh-CN" sz="1200" b="0" i="0" kern="1200" dirty="0" smtClean="0">
                <a:solidFill>
                  <a:schemeClr val="tx1"/>
                </a:solidFill>
                <a:effectLst/>
                <a:latin typeface="+mn-lt"/>
                <a:ea typeface="+mn-ea"/>
                <a:cs typeface="+mn-cs"/>
              </a:rPr>
              <a:t>The diagram</a:t>
            </a:r>
            <a:r>
              <a:rPr lang="en-US" altLang="zh-CN" sz="1200" b="0" i="0" kern="1200" baseline="0" dirty="0" smtClean="0">
                <a:solidFill>
                  <a:schemeClr val="tx1"/>
                </a:solidFill>
                <a:effectLst/>
                <a:latin typeface="+mn-lt"/>
                <a:ea typeface="+mn-ea"/>
                <a:cs typeface="+mn-cs"/>
              </a:rPr>
              <a:t> shows the k versus epsilon when alpha is</a:t>
            </a:r>
            <a:r>
              <a:rPr lang="zh-CN" altLang="en-US" sz="1200" b="0" i="0" kern="1200" baseline="0" dirty="0" smtClean="0">
                <a:solidFill>
                  <a:schemeClr val="tx1"/>
                </a:solidFill>
                <a:effectLst/>
                <a:latin typeface="+mn-lt"/>
                <a:ea typeface="+mn-ea"/>
                <a:cs typeface="+mn-cs"/>
              </a:rPr>
              <a:t> </a:t>
            </a:r>
            <a:r>
              <a:rPr lang="en-US" altLang="zh-CN" sz="1200" b="0" i="0" kern="1200" baseline="0" dirty="0" smtClean="0">
                <a:solidFill>
                  <a:schemeClr val="tx1"/>
                </a:solidFill>
                <a:effectLst/>
                <a:latin typeface="+mn-lt"/>
                <a:ea typeface="+mn-ea"/>
                <a:cs typeface="+mn-cs"/>
              </a:rPr>
              <a:t>set</a:t>
            </a:r>
            <a:r>
              <a:rPr lang="zh-CN" altLang="en-US" sz="1200" b="0" i="0" kern="1200" baseline="0" dirty="0" smtClean="0">
                <a:solidFill>
                  <a:schemeClr val="tx1"/>
                </a:solidFill>
                <a:effectLst/>
                <a:latin typeface="+mn-lt"/>
                <a:ea typeface="+mn-ea"/>
                <a:cs typeface="+mn-cs"/>
              </a:rPr>
              <a:t> </a:t>
            </a:r>
            <a:r>
              <a:rPr lang="en-US" altLang="zh-CN" sz="1200" b="0" i="0" kern="1200" baseline="0" dirty="0" smtClean="0">
                <a:solidFill>
                  <a:schemeClr val="tx1"/>
                </a:solidFill>
                <a:effectLst/>
                <a:latin typeface="+mn-lt"/>
                <a:ea typeface="+mn-ea"/>
                <a:cs typeface="+mn-cs"/>
              </a:rPr>
              <a:t>to zero point eight. </a:t>
            </a:r>
            <a:r>
              <a:rPr lang="en-US" sz="1200" b="0" i="0" u="none" strike="noStrike" kern="1200" baseline="0" dirty="0" smtClean="0">
                <a:solidFill>
                  <a:schemeClr val="tx1"/>
                </a:solidFill>
                <a:latin typeface="+mn-lt"/>
                <a:ea typeface="+mn-ea"/>
                <a:cs typeface="+mn-cs"/>
              </a:rPr>
              <a:t>This epsilon is the similarity between the true positive image pair. </a:t>
            </a:r>
            <a:endParaRPr lang="zh-CN" altLang="en-US" i="0" dirty="0"/>
          </a:p>
        </p:txBody>
      </p:sp>
      <p:sp>
        <p:nvSpPr>
          <p:cNvPr id="4" name="灯片编号占位符 3"/>
          <p:cNvSpPr>
            <a:spLocks noGrp="1"/>
          </p:cNvSpPr>
          <p:nvPr>
            <p:ph type="sldNum" sz="quarter" idx="10"/>
          </p:nvPr>
        </p:nvSpPr>
        <p:spPr/>
        <p:txBody>
          <a:bodyPr/>
          <a:lstStyle/>
          <a:p>
            <a:fld id="{4D1B091B-5336-4FC5-ABF0-60CC9FEAC9F8}" type="slidenum">
              <a:rPr lang="zh-CN" altLang="en-US" smtClean="0"/>
              <a:pPr/>
              <a:t>29</a:t>
            </a:fld>
            <a:endParaRPr lang="zh-CN" altLang="en-US"/>
          </a:p>
        </p:txBody>
      </p:sp>
    </p:spTree>
    <p:extLst>
      <p:ext uri="{BB962C8B-B14F-4D97-AF65-F5344CB8AC3E}">
        <p14:creationId xmlns:p14="http://schemas.microsoft.com/office/powerpoint/2010/main" val="25401224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baseline="0" dirty="0" smtClean="0"/>
              <a:t>We used the standard precision, recall and f1 score to measure our system. Please note that we use image pair as the basic unit when we calculate the measurement. For example, the precision is the number of true image pairs divided by the number of detected image pairs. The true image pair means the two images in the pair contain the same visual instance. </a:t>
            </a:r>
          </a:p>
        </p:txBody>
      </p:sp>
      <p:sp>
        <p:nvSpPr>
          <p:cNvPr id="4" name="灯片编号占位符 3"/>
          <p:cNvSpPr>
            <a:spLocks noGrp="1"/>
          </p:cNvSpPr>
          <p:nvPr>
            <p:ph type="sldNum" sz="quarter" idx="10"/>
          </p:nvPr>
        </p:nvSpPr>
        <p:spPr/>
        <p:txBody>
          <a:bodyPr/>
          <a:lstStyle/>
          <a:p>
            <a:fld id="{4D1B091B-5336-4FC5-ABF0-60CC9FEAC9F8}" type="slidenum">
              <a:rPr lang="zh-CN" altLang="en-US" smtClean="0"/>
              <a:pPr/>
              <a:t>30</a:t>
            </a:fld>
            <a:endParaRPr lang="zh-CN" altLang="en-US"/>
          </a:p>
        </p:txBody>
      </p:sp>
    </p:spTree>
    <p:extLst>
      <p:ext uri="{BB962C8B-B14F-4D97-AF65-F5344CB8AC3E}">
        <p14:creationId xmlns:p14="http://schemas.microsoft.com/office/powerpoint/2010/main" val="26986932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the end, I’ll show</a:t>
            </a:r>
            <a:r>
              <a:rPr lang="en-US" baseline="0" dirty="0" smtClean="0"/>
              <a:t> you some examples. This is the example instances we mined from oxford dataset. </a:t>
            </a:r>
          </a:p>
          <a:p>
            <a:endParaRPr lang="en-US" baseline="0" dirty="0" smtClean="0"/>
          </a:p>
          <a:p>
            <a:r>
              <a:rPr lang="en-US" baseline="0" dirty="0" smtClean="0"/>
              <a:t>The upper portion shows the mined instances among the 11 landmarks. And the lower portion shows the instances in our own annotation. </a:t>
            </a:r>
            <a:endParaRPr lang="en-US" dirty="0"/>
          </a:p>
        </p:txBody>
      </p:sp>
      <p:sp>
        <p:nvSpPr>
          <p:cNvPr id="4" name="Slide Number Placeholder 3"/>
          <p:cNvSpPr>
            <a:spLocks noGrp="1"/>
          </p:cNvSpPr>
          <p:nvPr>
            <p:ph type="sldNum" sz="quarter" idx="10"/>
          </p:nvPr>
        </p:nvSpPr>
        <p:spPr/>
        <p:txBody>
          <a:bodyPr/>
          <a:lstStyle/>
          <a:p>
            <a:fld id="{4D1B091B-5336-4FC5-ABF0-60CC9FEAC9F8}" type="slidenum">
              <a:rPr lang="zh-CN" altLang="en-US" smtClean="0"/>
              <a:pPr/>
              <a:t>31</a:t>
            </a:fld>
            <a:endParaRPr lang="zh-CN" altLang="en-US"/>
          </a:p>
        </p:txBody>
      </p:sp>
    </p:spTree>
    <p:extLst>
      <p:ext uri="{BB962C8B-B14F-4D97-AF65-F5344CB8AC3E}">
        <p14:creationId xmlns:p14="http://schemas.microsoft.com/office/powerpoint/2010/main" val="863929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Shape 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 name="Shape 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dirty="0" smtClean="0"/>
              <a:t>Ok, let’s</a:t>
            </a:r>
            <a:r>
              <a:rPr lang="zh-CN" altLang="en-US" dirty="0" smtClean="0"/>
              <a:t> </a:t>
            </a:r>
            <a:r>
              <a:rPr lang="en-US" altLang="zh-CN" dirty="0" smtClean="0"/>
              <a:t>look</a:t>
            </a:r>
            <a:r>
              <a:rPr lang="zh-CN" altLang="en-US" dirty="0" smtClean="0"/>
              <a:t> </a:t>
            </a:r>
            <a:r>
              <a:rPr lang="en-US" altLang="zh-CN" dirty="0" smtClean="0"/>
              <a:t>into</a:t>
            </a:r>
            <a:r>
              <a:rPr lang="zh-CN" altLang="en-US" dirty="0" smtClean="0"/>
              <a:t> </a:t>
            </a:r>
            <a:r>
              <a:rPr lang="en-US" altLang="zh-CN" dirty="0" smtClean="0"/>
              <a:t>the</a:t>
            </a:r>
            <a:r>
              <a:rPr lang="zh-CN" altLang="en-US" dirty="0" smtClean="0"/>
              <a:t> </a:t>
            </a:r>
            <a:r>
              <a:rPr lang="en-US" altLang="zh-CN" dirty="0" smtClean="0"/>
              <a:t>details</a:t>
            </a:r>
            <a:r>
              <a:rPr lang="zh-CN" altLang="en-US" dirty="0" smtClean="0"/>
              <a:t> </a:t>
            </a:r>
            <a:r>
              <a:rPr lang="en-US" altLang="zh-CN" dirty="0" smtClean="0"/>
              <a:t>of</a:t>
            </a:r>
            <a:r>
              <a:rPr lang="zh-CN" altLang="en-US" dirty="0" smtClean="0"/>
              <a:t> </a:t>
            </a:r>
            <a:r>
              <a:rPr lang="en-US" altLang="zh-CN" dirty="0" smtClean="0"/>
              <a:t>the</a:t>
            </a:r>
            <a:r>
              <a:rPr lang="zh-CN" altLang="en-US" dirty="0" smtClean="0"/>
              <a:t> </a:t>
            </a:r>
            <a:r>
              <a:rPr lang="en-US" altLang="zh-CN" dirty="0" smtClean="0"/>
              <a:t>visual</a:t>
            </a:r>
            <a:r>
              <a:rPr lang="zh-CN" altLang="en-US" dirty="0" smtClean="0"/>
              <a:t> </a:t>
            </a:r>
            <a:r>
              <a:rPr lang="en-US" altLang="zh-CN" dirty="0" smtClean="0"/>
              <a:t>instance</a:t>
            </a:r>
            <a:r>
              <a:rPr lang="en-US" baseline="0" dirty="0" smtClean="0"/>
              <a:t>. We try to understand </a:t>
            </a:r>
            <a:r>
              <a:rPr lang="en-US" altLang="zh-CN" baseline="0" dirty="0" smtClean="0"/>
              <a:t>this</a:t>
            </a:r>
            <a:r>
              <a:rPr lang="en-US" baseline="0" dirty="0" smtClean="0"/>
              <a:t> problem by categorizing the visual instances into four different categories according to their scale and popularity. </a:t>
            </a:r>
          </a:p>
          <a:p>
            <a:r>
              <a:rPr lang="en-US" baseline="0" dirty="0" smtClean="0"/>
              <a:t>The x-</a:t>
            </a:r>
            <a:r>
              <a:rPr lang="en-US" baseline="0" dirty="0" err="1" smtClean="0"/>
              <a:t>asix</a:t>
            </a:r>
            <a:r>
              <a:rPr lang="en-US" baseline="0" dirty="0" smtClean="0"/>
              <a:t> is the instance-scale</a:t>
            </a:r>
            <a:r>
              <a:rPr lang="zh-CN" altLang="en-US" baseline="0" dirty="0" smtClean="0"/>
              <a:t>, </a:t>
            </a:r>
            <a:r>
              <a:rPr lang="en-US" altLang="zh-CN" baseline="0" dirty="0" smtClean="0"/>
              <a:t>which</a:t>
            </a:r>
            <a:r>
              <a:rPr lang="zh-CN" altLang="en-US" baseline="0" dirty="0" smtClean="0"/>
              <a:t> </a:t>
            </a:r>
            <a:r>
              <a:rPr lang="en-US" altLang="zh-CN" baseline="0" dirty="0" smtClean="0"/>
              <a:t>is</a:t>
            </a:r>
            <a:r>
              <a:rPr lang="zh-CN" altLang="en-US" baseline="0" dirty="0" smtClean="0"/>
              <a:t> </a:t>
            </a:r>
            <a:r>
              <a:rPr lang="en-US" altLang="zh-CN" baseline="0" dirty="0" smtClean="0"/>
              <a:t>ratio</a:t>
            </a:r>
            <a:r>
              <a:rPr lang="zh-CN" altLang="en-US" baseline="0" dirty="0" smtClean="0"/>
              <a:t> </a:t>
            </a:r>
            <a:r>
              <a:rPr lang="en-US" altLang="zh-CN" baseline="0" dirty="0" smtClean="0"/>
              <a:t>of</a:t>
            </a:r>
            <a:r>
              <a:rPr lang="zh-CN" altLang="en-US" baseline="0" dirty="0" smtClean="0"/>
              <a:t> </a:t>
            </a:r>
            <a:r>
              <a:rPr lang="en-US" altLang="zh-CN" baseline="0" dirty="0" smtClean="0"/>
              <a:t>the</a:t>
            </a:r>
            <a:r>
              <a:rPr lang="zh-CN" altLang="en-US" baseline="0" dirty="0" smtClean="0"/>
              <a:t> </a:t>
            </a:r>
            <a:r>
              <a:rPr lang="en-US" altLang="zh-CN" baseline="0" dirty="0" smtClean="0"/>
              <a:t>size</a:t>
            </a:r>
            <a:r>
              <a:rPr lang="zh-CN" altLang="en-US" baseline="0" dirty="0" smtClean="0"/>
              <a:t> </a:t>
            </a:r>
            <a:r>
              <a:rPr lang="en-US" altLang="zh-CN" baseline="0" dirty="0" smtClean="0"/>
              <a:t>of</a:t>
            </a:r>
            <a:r>
              <a:rPr lang="zh-CN" altLang="en-US" baseline="0" dirty="0" smtClean="0"/>
              <a:t> </a:t>
            </a:r>
            <a:r>
              <a:rPr lang="en-US" altLang="zh-CN" baseline="0" dirty="0" smtClean="0"/>
              <a:t>instance</a:t>
            </a:r>
            <a:r>
              <a:rPr lang="zh-CN" altLang="en-US" baseline="0" dirty="0" smtClean="0"/>
              <a:t> </a:t>
            </a:r>
            <a:r>
              <a:rPr lang="en-US" altLang="zh-CN" baseline="0" dirty="0" smtClean="0"/>
              <a:t>divided</a:t>
            </a:r>
            <a:r>
              <a:rPr lang="zh-CN" altLang="en-US" baseline="0" dirty="0" smtClean="0"/>
              <a:t> </a:t>
            </a:r>
            <a:r>
              <a:rPr lang="en-US" altLang="zh-CN" baseline="0" dirty="0" smtClean="0"/>
              <a:t>by</a:t>
            </a:r>
            <a:r>
              <a:rPr lang="zh-CN" altLang="en-US" baseline="0" dirty="0" smtClean="0"/>
              <a:t> </a:t>
            </a:r>
            <a:r>
              <a:rPr lang="en-US" altLang="zh-CN" baseline="0" dirty="0" smtClean="0"/>
              <a:t>the</a:t>
            </a:r>
            <a:r>
              <a:rPr lang="zh-CN" altLang="en-US" baseline="0" dirty="0" smtClean="0"/>
              <a:t> </a:t>
            </a:r>
            <a:r>
              <a:rPr lang="en-US" altLang="zh-CN" baseline="0" dirty="0" smtClean="0"/>
              <a:t>size</a:t>
            </a:r>
            <a:r>
              <a:rPr lang="zh-CN" altLang="en-US" baseline="0" dirty="0" smtClean="0"/>
              <a:t> </a:t>
            </a:r>
            <a:r>
              <a:rPr lang="en-US" altLang="zh-CN" baseline="0" dirty="0" smtClean="0"/>
              <a:t>of</a:t>
            </a:r>
            <a:r>
              <a:rPr lang="zh-CN" altLang="en-US" baseline="0" dirty="0" smtClean="0"/>
              <a:t> </a:t>
            </a:r>
            <a:r>
              <a:rPr lang="en-US" altLang="zh-CN" baseline="0" dirty="0" smtClean="0"/>
              <a:t>image</a:t>
            </a:r>
            <a:r>
              <a:rPr lang="en-US" baseline="0" dirty="0" smtClean="0"/>
              <a:t>, from small to large and the y-</a:t>
            </a:r>
            <a:r>
              <a:rPr lang="en-US" baseline="0" dirty="0" err="1" smtClean="0"/>
              <a:t>asix</a:t>
            </a:r>
            <a:r>
              <a:rPr lang="en-US" baseline="0" dirty="0" smtClean="0"/>
              <a:t> is the popularity</a:t>
            </a:r>
            <a:r>
              <a:rPr lang="en-US" altLang="zh-CN" baseline="0" dirty="0" smtClean="0"/>
              <a:t>,</a:t>
            </a:r>
            <a:r>
              <a:rPr lang="zh-CN" altLang="en-US" baseline="0" dirty="0" smtClean="0"/>
              <a:t> </a:t>
            </a:r>
            <a:r>
              <a:rPr lang="en-US" altLang="zh-CN" baseline="0" dirty="0" smtClean="0"/>
              <a:t>which</a:t>
            </a:r>
            <a:r>
              <a:rPr lang="zh-CN" altLang="en-US" baseline="0" dirty="0" smtClean="0"/>
              <a:t> </a:t>
            </a:r>
            <a:r>
              <a:rPr lang="en-US" baseline="0" dirty="0" smtClean="0"/>
              <a:t>measures how many times the visual instance appears in the database, from rare to popular. </a:t>
            </a:r>
          </a:p>
          <a:p>
            <a:r>
              <a:rPr lang="en-US" baseline="0" dirty="0" smtClean="0"/>
              <a:t>Let’s see the upper right corner, there are large and popular visual instances in this area. Most likely, for example, they should be scene pictures, famous landmarks and so on.</a:t>
            </a:r>
          </a:p>
          <a:p>
            <a:r>
              <a:rPr lang="en-US" baseline="0" dirty="0" smtClean="0"/>
              <a:t>On the</a:t>
            </a:r>
            <a:r>
              <a:rPr lang="zh-CN" altLang="en-US" baseline="0" dirty="0" smtClean="0"/>
              <a:t> </a:t>
            </a:r>
            <a:r>
              <a:rPr lang="en-US" altLang="zh-CN" baseline="0" dirty="0" smtClean="0"/>
              <a:t>other</a:t>
            </a:r>
            <a:r>
              <a:rPr lang="zh-CN" altLang="en-US" baseline="0" dirty="0" smtClean="0"/>
              <a:t> </a:t>
            </a:r>
            <a:r>
              <a:rPr lang="en-US" altLang="zh-CN" baseline="0" dirty="0" smtClean="0"/>
              <a:t>side</a:t>
            </a:r>
            <a:r>
              <a:rPr lang="en-US" baseline="0" dirty="0" smtClean="0"/>
              <a:t>, in the lower left corner, the instances in this area are the small and rare objects. For example, the personal mugs with your own photo on it. It’s hard to find the similar one from others. </a:t>
            </a:r>
          </a:p>
          <a:p>
            <a:r>
              <a:rPr lang="en-US" baseline="0" dirty="0" smtClean="0"/>
              <a:t>Also, a few near duplicate shots may appear in the database, which falls in the right lower corner. </a:t>
            </a:r>
          </a:p>
          <a:p>
            <a:r>
              <a:rPr lang="en-US" baseline="0" dirty="0" smtClean="0"/>
              <a:t>The last category, also the most important on is the small and popular instances in the upper left corner, which could be the objects, logo and trademarks.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We studied the problem</a:t>
            </a:r>
            <a:r>
              <a:rPr lang="zh-CN" altLang="en-US" baseline="0" dirty="0" smtClean="0"/>
              <a:t> </a:t>
            </a:r>
            <a:r>
              <a:rPr lang="en-US" baseline="0" dirty="0" smtClean="0"/>
              <a:t>to discover</a:t>
            </a:r>
            <a:r>
              <a:rPr lang="zh-CN" altLang="en-US" baseline="0" dirty="0" smtClean="0"/>
              <a:t> </a:t>
            </a:r>
            <a:r>
              <a:rPr lang="en-US" baseline="0" dirty="0" smtClean="0"/>
              <a:t>both small and large instances as long as they are popular. In the mean while, we pay special attention to small but popular instances.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Next, I’ll review the challenge of this problem and some previous works on this topic as well. </a:t>
            </a:r>
          </a:p>
          <a:p>
            <a:endParaRPr dirty="0"/>
          </a:p>
        </p:txBody>
      </p:sp>
    </p:spTree>
    <p:extLst>
      <p:ext uri="{BB962C8B-B14F-4D97-AF65-F5344CB8AC3E}">
        <p14:creationId xmlns:p14="http://schemas.microsoft.com/office/powerpoint/2010/main" val="149924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70000" lnSpcReduction="20000"/>
          </a:bodyPr>
          <a:lstStyle/>
          <a:p>
            <a:pPr marL="44450" lvl="0" indent="0" algn="l">
              <a:buClr>
                <a:schemeClr val="dk1"/>
              </a:buClr>
              <a:buSzPct val="100000"/>
              <a:buFont typeface="Arial"/>
              <a:buNone/>
            </a:pPr>
            <a:r>
              <a:rPr lang="en-US" altLang="zh-CN" sz="1800" dirty="0" smtClean="0"/>
              <a:t>We identify the most challenging problem is to discover the small instances in the large collection. I’ll take a very straight forward approach as an example to illustrate the challenge. Say, the basic approach could be we use the different scale sliding window to get the patches from every image, and then we compare the patches to find the same or similar one. Of course, we can do clustering as well. But whatever we do, the smaller the target instance is, the more computational cost is needed; the same thing, the larger collection means the more computational cost as well. </a:t>
            </a:r>
          </a:p>
          <a:p>
            <a:pPr marL="44450" lvl="0" indent="0" algn="l">
              <a:buClr>
                <a:schemeClr val="dk1"/>
              </a:buClr>
              <a:buSzPct val="100000"/>
              <a:buFont typeface="Arial"/>
              <a:buNone/>
            </a:pPr>
            <a:endParaRPr lang="en-US" altLang="zh-CN" sz="1800" dirty="0" smtClean="0"/>
          </a:p>
          <a:p>
            <a:pPr marL="44450" lvl="0" indent="0" algn="l">
              <a:buClr>
                <a:schemeClr val="dk1"/>
              </a:buClr>
              <a:buSzPct val="100000"/>
              <a:buFont typeface="Arial"/>
              <a:buNone/>
            </a:pPr>
            <a:r>
              <a:rPr lang="en-US" altLang="zh-CN" sz="1800" dirty="0" smtClean="0"/>
              <a:t>Now, let’s review some previous works. We illustrate the related works on the screen. Please see the diagram. The x axis is the size of target instance those works focus on, and the y axis is the data scale they were dealing with. We can see there are some works focus on mining small instance on the relative small dataset. Also, some works focus on dealing with large scale data, but most likely, they only handle the large instance. </a:t>
            </a:r>
          </a:p>
          <a:p>
            <a:pPr marL="44450" lvl="0" indent="0" algn="l">
              <a:buClr>
                <a:schemeClr val="dk1"/>
              </a:buClr>
              <a:buSzPct val="100000"/>
              <a:buFont typeface="Arial"/>
              <a:buNone/>
            </a:pPr>
            <a:endParaRPr lang="en-US" altLang="zh-CN" sz="1800" dirty="0" smtClean="0"/>
          </a:p>
          <a:p>
            <a:pPr marL="44450" lvl="0" indent="0" algn="l">
              <a:buClr>
                <a:schemeClr val="dk1"/>
              </a:buClr>
              <a:buSzPct val="100000"/>
              <a:buFont typeface="Arial"/>
              <a:buNone/>
            </a:pPr>
            <a:r>
              <a:rPr lang="en-US" altLang="zh-CN" sz="1800" dirty="0" smtClean="0"/>
              <a:t>Compare to the previous works, our study focus on how to discover the small instance on the large scale data set – the upper left corner of diagram.</a:t>
            </a:r>
          </a:p>
        </p:txBody>
      </p:sp>
      <p:sp>
        <p:nvSpPr>
          <p:cNvPr id="4" name="灯片编号占位符 3"/>
          <p:cNvSpPr>
            <a:spLocks noGrp="1"/>
          </p:cNvSpPr>
          <p:nvPr>
            <p:ph type="sldNum" sz="quarter" idx="10"/>
          </p:nvPr>
        </p:nvSpPr>
        <p:spPr/>
        <p:txBody>
          <a:bodyPr/>
          <a:lstStyle/>
          <a:p>
            <a:fld id="{4D1B091B-5336-4FC5-ABF0-60CC9FEAC9F8}" type="slidenum">
              <a:rPr lang="zh-CN" altLang="en-US" smtClean="0"/>
              <a:pPr/>
              <a:t>4</a:t>
            </a:fld>
            <a:endParaRPr lang="zh-CN" altLang="en-US"/>
          </a:p>
        </p:txBody>
      </p:sp>
    </p:spTree>
    <p:extLst>
      <p:ext uri="{BB962C8B-B14F-4D97-AF65-F5344CB8AC3E}">
        <p14:creationId xmlns:p14="http://schemas.microsoft.com/office/powerpoint/2010/main" val="34753932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40000" lnSpcReduction="20000"/>
          </a:bodyPr>
          <a:lstStyle/>
          <a:p>
            <a:pPr marL="400050" lvl="0" indent="-355600" algn="l">
              <a:buClr>
                <a:schemeClr val="dk1"/>
              </a:buClr>
              <a:buSzPct val="100000"/>
              <a:buFont typeface="Courier New"/>
              <a:buNone/>
            </a:pPr>
            <a:r>
              <a:rPr lang="en-US" altLang="zh-CN" dirty="0" smtClean="0"/>
              <a:t>The most popular way to deal with large scale data set is the min-hash</a:t>
            </a:r>
            <a:r>
              <a:rPr lang="zh-CN" altLang="en-US" dirty="0" smtClean="0"/>
              <a:t> </a:t>
            </a:r>
            <a:r>
              <a:rPr lang="en-US" altLang="zh-CN" dirty="0" smtClean="0"/>
              <a:t>approach</a:t>
            </a:r>
            <a:r>
              <a:rPr lang="zh-CN" altLang="en-US" dirty="0" smtClean="0"/>
              <a:t> </a:t>
            </a:r>
            <a:r>
              <a:rPr lang="en-US" altLang="zh-CN" dirty="0" smtClean="0"/>
              <a:t>over</a:t>
            </a:r>
            <a:r>
              <a:rPr lang="zh-CN" altLang="en-US" dirty="0" smtClean="0"/>
              <a:t> </a:t>
            </a:r>
            <a:r>
              <a:rPr lang="en-US" altLang="zh-CN" dirty="0" smtClean="0"/>
              <a:t>images. As we can see, </a:t>
            </a:r>
            <a:r>
              <a:rPr lang="en-US" dirty="0" smtClean="0"/>
              <a:t>there are 2 major advantages of hashing approach</a:t>
            </a:r>
            <a:r>
              <a:rPr lang="en-US" altLang="zh-CN" dirty="0" smtClean="0"/>
              <a:t>: first, it’s very efficient, as</a:t>
            </a:r>
            <a:r>
              <a:rPr lang="zh-CN" altLang="en-US" dirty="0" smtClean="0"/>
              <a:t> </a:t>
            </a:r>
            <a:r>
              <a:rPr lang="en-US" altLang="zh-CN" dirty="0" smtClean="0"/>
              <a:t>sub</a:t>
            </a:r>
            <a:r>
              <a:rPr lang="zh-CN" altLang="en-US" dirty="0" smtClean="0"/>
              <a:t> </a:t>
            </a:r>
            <a:r>
              <a:rPr lang="en-US" altLang="zh-CN" dirty="0" smtClean="0"/>
              <a:t>linear time complexity. second, the probability of collision is equal to the </a:t>
            </a:r>
            <a:r>
              <a:rPr lang="en-US" altLang="zh-CN" dirty="0" err="1" smtClean="0"/>
              <a:t>Jaccard</a:t>
            </a:r>
            <a:r>
              <a:rPr lang="en-US" altLang="zh-CN" dirty="0" smtClean="0"/>
              <a:t> similarity between items.</a:t>
            </a:r>
          </a:p>
          <a:p>
            <a:pPr marL="400050" lvl="0" indent="-355600" algn="l">
              <a:buClr>
                <a:schemeClr val="dk1"/>
              </a:buClr>
              <a:buSzPct val="100000"/>
              <a:buFont typeface="Courier New"/>
              <a:buNone/>
            </a:pPr>
            <a:r>
              <a:rPr lang="en-US" altLang="zh-CN" dirty="0" smtClean="0"/>
              <a:t>Of course, we also noticed some draw backs of hashing approach, for example, it only works for the highly similar items. Due to the sensitive of hash function, the slightly different instances may be mapped to the different buckets. the hashing approach also suffers from the random collision problem, the different instances may be mapped to the same bucket by accident –just because they happen to have the same hash value. </a:t>
            </a:r>
          </a:p>
          <a:p>
            <a:pPr marL="400050" lvl="0" indent="-355600" algn="l">
              <a:buClr>
                <a:schemeClr val="dk1"/>
              </a:buClr>
              <a:buSzPct val="100000"/>
              <a:buFont typeface="Courier New"/>
              <a:buNone/>
            </a:pPr>
            <a:endParaRPr lang="en-US" altLang="zh-CN" dirty="0" smtClean="0"/>
          </a:p>
          <a:p>
            <a:pPr marL="400050" lvl="0" indent="-355600" algn="l">
              <a:buClr>
                <a:schemeClr val="dk1"/>
              </a:buClr>
              <a:buSzPct val="100000"/>
              <a:buFont typeface="Courier New"/>
              <a:buNone/>
            </a:pPr>
            <a:r>
              <a:rPr lang="en-US" altLang="zh-CN" dirty="0" smtClean="0"/>
              <a:t>To overcome those drawbacks, we proposed our approach to use min-hash on thread of features, particularly has the better performance on the large scale dataset and small</a:t>
            </a:r>
            <a:r>
              <a:rPr lang="zh-CN" altLang="en-US" dirty="0" smtClean="0"/>
              <a:t> </a:t>
            </a:r>
            <a:r>
              <a:rPr lang="en-US" altLang="zh-CN" dirty="0" smtClean="0"/>
              <a:t>instance mining.</a:t>
            </a:r>
          </a:p>
          <a:p>
            <a:pPr marL="400050" lvl="0" indent="-355600" algn="l">
              <a:buClr>
                <a:schemeClr val="dk1"/>
              </a:buClr>
              <a:buSzPct val="100000"/>
              <a:buFont typeface="Courier New"/>
              <a:buNone/>
            </a:pPr>
            <a:endParaRPr lang="en-US" altLang="zh-CN" dirty="0" smtClean="0"/>
          </a:p>
          <a:p>
            <a:pPr marL="400050" lvl="0" indent="-355600" algn="l">
              <a:buClr>
                <a:schemeClr val="dk1"/>
              </a:buClr>
              <a:buSzPct val="100000"/>
              <a:buFont typeface="Courier New"/>
              <a:buNone/>
            </a:pPr>
            <a:r>
              <a:rPr lang="en-US" altLang="zh-CN" dirty="0" smtClean="0"/>
              <a:t>Now, I’ll give you more technical details of our approach, let’s start with the system flowchart. </a:t>
            </a:r>
          </a:p>
        </p:txBody>
      </p:sp>
      <p:sp>
        <p:nvSpPr>
          <p:cNvPr id="4" name="灯片编号占位符 3"/>
          <p:cNvSpPr>
            <a:spLocks noGrp="1"/>
          </p:cNvSpPr>
          <p:nvPr>
            <p:ph type="sldNum" sz="quarter" idx="10"/>
          </p:nvPr>
        </p:nvSpPr>
        <p:spPr/>
        <p:txBody>
          <a:bodyPr/>
          <a:lstStyle/>
          <a:p>
            <a:fld id="{4D1B091B-5336-4FC5-ABF0-60CC9FEAC9F8}" type="slidenum">
              <a:rPr lang="zh-CN" altLang="en-US" smtClean="0"/>
              <a:pPr/>
              <a:t>5</a:t>
            </a:fld>
            <a:endParaRPr lang="zh-CN" altLang="en-US"/>
          </a:p>
        </p:txBody>
      </p:sp>
    </p:spTree>
    <p:extLst>
      <p:ext uri="{BB962C8B-B14F-4D97-AF65-F5344CB8AC3E}">
        <p14:creationId xmlns:p14="http://schemas.microsoft.com/office/powerpoint/2010/main" val="39934485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Here,</a:t>
            </a:r>
            <a:r>
              <a:rPr lang="en-US" altLang="zh-CN" baseline="0" dirty="0" smtClean="0"/>
              <a:t> I only give the high level overview of our approach, I’ll introduce each component later. </a:t>
            </a:r>
          </a:p>
          <a:p>
            <a:r>
              <a:rPr lang="en-US" altLang="zh-CN" baseline="0" dirty="0" smtClean="0"/>
              <a:t>Given the data set, we extract SIFT features from images, and then find the “thread of feature” from the image collection, I’ll give you the definition of “thread of feature” in the next slides. </a:t>
            </a:r>
          </a:p>
          <a:p>
            <a:r>
              <a:rPr lang="en-US" altLang="zh-CN" baseline="0" dirty="0" smtClean="0"/>
              <a:t>After we get feature thread, we will cluster the threads and use the cluster to find the instances as the cluster voting step. </a:t>
            </a:r>
          </a:p>
          <a:p>
            <a:r>
              <a:rPr lang="en-US" altLang="zh-CN" baseline="0" dirty="0" smtClean="0"/>
              <a:t>this approach could be applied to several applications, like multimedia summarization and instance search. </a:t>
            </a:r>
            <a:endParaRPr lang="en-US" altLang="zh-CN" dirty="0" smtClean="0"/>
          </a:p>
        </p:txBody>
      </p:sp>
      <p:sp>
        <p:nvSpPr>
          <p:cNvPr id="4" name="灯片编号占位符 3"/>
          <p:cNvSpPr>
            <a:spLocks noGrp="1"/>
          </p:cNvSpPr>
          <p:nvPr>
            <p:ph type="sldNum" sz="quarter" idx="10"/>
          </p:nvPr>
        </p:nvSpPr>
        <p:spPr/>
        <p:txBody>
          <a:bodyPr/>
          <a:lstStyle/>
          <a:p>
            <a:fld id="{4D1B091B-5336-4FC5-ABF0-60CC9FEAC9F8}" type="slidenum">
              <a:rPr lang="zh-CN" altLang="en-US" smtClean="0"/>
              <a:pPr/>
              <a:t>6</a:t>
            </a:fld>
            <a:endParaRPr lang="zh-CN" altLang="en-US"/>
          </a:p>
        </p:txBody>
      </p:sp>
    </p:spTree>
    <p:extLst>
      <p:ext uri="{BB962C8B-B14F-4D97-AF65-F5344CB8AC3E}">
        <p14:creationId xmlns:p14="http://schemas.microsoft.com/office/powerpoint/2010/main" val="5317999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lnSpcReduction="10000"/>
          </a:bodyPr>
          <a:lstStyle/>
          <a:p>
            <a:r>
              <a:rPr lang="en-US" altLang="zh-CN" dirty="0" smtClean="0"/>
              <a:t>The</a:t>
            </a:r>
            <a:r>
              <a:rPr lang="en-US" altLang="zh-CN" baseline="0" dirty="0" smtClean="0"/>
              <a:t> first component in our system is feature threading, we call thread of feature as </a:t>
            </a:r>
            <a:r>
              <a:rPr lang="en-US" altLang="zh-CN" baseline="0" dirty="0" err="1" smtClean="0"/>
              <a:t>ToF</a:t>
            </a:r>
            <a:r>
              <a:rPr lang="en-US" altLang="zh-CN" baseline="0" dirty="0" smtClean="0"/>
              <a:t> for short. And a </a:t>
            </a:r>
            <a:r>
              <a:rPr lang="en-US" altLang="zh-CN" baseline="0" dirty="0" err="1" smtClean="0"/>
              <a:t>ToF</a:t>
            </a:r>
            <a:r>
              <a:rPr lang="en-US" altLang="zh-CN" baseline="0" dirty="0" smtClean="0"/>
              <a:t> is a set of consistent features linked across different images. It is represented as a set of image ids.  As we can see the example images on the screen, there are three pictures, and we find three </a:t>
            </a:r>
            <a:r>
              <a:rPr lang="en-US" altLang="zh-CN" baseline="0" dirty="0" err="1" smtClean="0"/>
              <a:t>ToFs</a:t>
            </a:r>
            <a:r>
              <a:rPr lang="en-US" altLang="zh-CN" baseline="0" dirty="0" smtClean="0"/>
              <a:t> over the images, the grey line, the blue line and the red line. Each line linked the set of consistent features. </a:t>
            </a:r>
          </a:p>
          <a:p>
            <a:r>
              <a:rPr lang="en-US" altLang="zh-CN" baseline="0" dirty="0" smtClean="0"/>
              <a:t>Finding the </a:t>
            </a:r>
            <a:r>
              <a:rPr lang="en-US" altLang="zh-CN" baseline="0" dirty="0" err="1" smtClean="0"/>
              <a:t>ToF</a:t>
            </a:r>
            <a:r>
              <a:rPr lang="en-US" altLang="zh-CN" baseline="0" dirty="0" smtClean="0"/>
              <a:t> </a:t>
            </a:r>
            <a:r>
              <a:rPr lang="en-US" altLang="zh-CN" dirty="0" smtClean="0"/>
              <a:t>is motivated by the fact that only a very small fraction of local features, which are likely to repeat among images</a:t>
            </a:r>
            <a:r>
              <a:rPr lang="zh-CN" altLang="en-US" dirty="0" smtClean="0"/>
              <a:t> </a:t>
            </a:r>
            <a:r>
              <a:rPr lang="en-US" altLang="zh-CN" dirty="0" smtClean="0"/>
              <a:t>and</a:t>
            </a:r>
            <a:r>
              <a:rPr lang="zh-CN" altLang="en-US" dirty="0" smtClean="0"/>
              <a:t> </a:t>
            </a:r>
            <a:r>
              <a:rPr lang="en-US" sz="1200" b="0" i="0" u="none" strike="noStrike" kern="1200" baseline="0" dirty="0" smtClean="0">
                <a:solidFill>
                  <a:schemeClr val="tx1"/>
                </a:solidFill>
                <a:latin typeface="+mn-lt"/>
                <a:ea typeface="+mn-ea"/>
                <a:cs typeface="+mn-cs"/>
              </a:rPr>
              <a:t>helpful in instance mining</a:t>
            </a:r>
            <a:r>
              <a:rPr lang="en-US" altLang="zh-CN" dirty="0" smtClean="0"/>
              <a:t>. We highlight these features by threading them together. By doing so, large</a:t>
            </a:r>
            <a:r>
              <a:rPr lang="en-US" altLang="zh-CN" baseline="0" dirty="0" smtClean="0"/>
              <a:t> number of background features are excluded from mining.</a:t>
            </a:r>
            <a:r>
              <a:rPr lang="zh-CN" altLang="en-US" baseline="0" dirty="0" smtClean="0"/>
              <a:t> </a:t>
            </a:r>
            <a:endParaRPr lang="en-US" altLang="zh-CN" baseline="0" dirty="0" smtClean="0"/>
          </a:p>
          <a:p>
            <a:r>
              <a:rPr lang="en-US" sz="1200" b="0" i="0" u="none" strike="noStrike" kern="1200" baseline="0" dirty="0" err="1" smtClean="0">
                <a:solidFill>
                  <a:schemeClr val="tx1"/>
                </a:solidFill>
                <a:latin typeface="+mn-lt"/>
                <a:ea typeface="+mn-ea"/>
                <a:cs typeface="+mn-cs"/>
              </a:rPr>
              <a:t>ToF</a:t>
            </a:r>
            <a:r>
              <a:rPr lang="en-US" sz="1200" b="0" i="0" u="none" strike="noStrike" kern="1200" baseline="0" dirty="0" smtClean="0">
                <a:solidFill>
                  <a:schemeClr val="tx1"/>
                </a:solidFill>
                <a:latin typeface="+mn-lt"/>
                <a:ea typeface="+mn-ea"/>
                <a:cs typeface="+mn-cs"/>
              </a:rPr>
              <a:t> serves as an important cue for identifying</a:t>
            </a:r>
            <a:r>
              <a:rPr lang="zh-CN" altLang="en-US"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frequent instances. Whenever there is an instance among</a:t>
            </a:r>
            <a:r>
              <a:rPr lang="zh-CN" altLang="en-US"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 set of images, there must be</a:t>
            </a:r>
            <a:r>
              <a:rPr lang="zh-CN" altLang="en-US"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several </a:t>
            </a:r>
            <a:r>
              <a:rPr lang="en-US" sz="1200" b="0" i="0" u="none" strike="noStrike" kern="1200" baseline="0" dirty="0" err="1" smtClean="0">
                <a:solidFill>
                  <a:schemeClr val="tx1"/>
                </a:solidFill>
                <a:latin typeface="+mn-lt"/>
                <a:ea typeface="+mn-ea"/>
                <a:cs typeface="+mn-cs"/>
              </a:rPr>
              <a:t>ToFs</a:t>
            </a:r>
            <a:r>
              <a:rPr lang="en-US" sz="1200" b="0" i="0" u="none" strike="noStrike" kern="1200" baseline="0" dirty="0" smtClean="0">
                <a:solidFill>
                  <a:schemeClr val="tx1"/>
                </a:solidFill>
                <a:latin typeface="+mn-lt"/>
                <a:ea typeface="+mn-ea"/>
                <a:cs typeface="+mn-cs"/>
              </a:rPr>
              <a:t> connecting</a:t>
            </a:r>
            <a:r>
              <a:rPr lang="zh-CN" altLang="en-US"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these images. On the other hand, most likely, there is </a:t>
            </a:r>
            <a:r>
              <a:rPr lang="en-US" sz="1200" b="0" i="0" u="none" strike="noStrike" kern="1200" baseline="0" dirty="0" smtClean="0">
                <a:solidFill>
                  <a:schemeClr val="tx1"/>
                </a:solidFill>
                <a:latin typeface="+mn-lt"/>
                <a:ea typeface="+mn-ea"/>
                <a:cs typeface="+mn-cs"/>
              </a:rPr>
              <a:t>no </a:t>
            </a:r>
            <a:r>
              <a:rPr lang="en-US" sz="1200" b="0" i="0" u="none" strike="noStrike" kern="1200" baseline="0" dirty="0" err="1" smtClean="0">
                <a:solidFill>
                  <a:schemeClr val="tx1"/>
                </a:solidFill>
                <a:latin typeface="+mn-lt"/>
                <a:ea typeface="+mn-ea"/>
                <a:cs typeface="+mn-cs"/>
              </a:rPr>
              <a:t>ToF</a:t>
            </a:r>
            <a:r>
              <a:rPr lang="en-US"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among random images</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which</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don’t</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have</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the common </a:t>
            </a:r>
            <a:r>
              <a:rPr lang="en-US" sz="1200" b="0" i="0" u="none" strike="noStrike" kern="1200" baseline="0" dirty="0" smtClean="0">
                <a:solidFill>
                  <a:schemeClr val="tx1"/>
                </a:solidFill>
                <a:latin typeface="+mn-lt"/>
                <a:ea typeface="+mn-ea"/>
                <a:cs typeface="+mn-cs"/>
              </a:rPr>
              <a:t>instance.</a:t>
            </a:r>
          </a:p>
          <a:p>
            <a:r>
              <a:rPr lang="en-US" altLang="zh-CN" baseline="0" dirty="0" smtClean="0"/>
              <a:t>In</a:t>
            </a:r>
            <a:r>
              <a:rPr lang="zh-CN" altLang="en-US" baseline="0" dirty="0" smtClean="0"/>
              <a:t> </a:t>
            </a:r>
            <a:r>
              <a:rPr lang="en-US" altLang="zh-CN" baseline="0" dirty="0" smtClean="0"/>
              <a:t>our</a:t>
            </a:r>
            <a:r>
              <a:rPr lang="zh-CN" altLang="en-US" baseline="0" dirty="0" smtClean="0"/>
              <a:t> </a:t>
            </a:r>
            <a:r>
              <a:rPr lang="en-US" altLang="zh-CN" baseline="0" dirty="0" smtClean="0"/>
              <a:t>work,</a:t>
            </a:r>
            <a:r>
              <a:rPr lang="zh-CN" altLang="en-US" baseline="0" dirty="0" smtClean="0"/>
              <a:t> </a:t>
            </a:r>
            <a:r>
              <a:rPr lang="en-US" altLang="zh-CN" baseline="0" dirty="0" smtClean="0"/>
              <a:t>we</a:t>
            </a:r>
            <a:r>
              <a:rPr lang="zh-CN" altLang="en-US" baseline="0" dirty="0" smtClean="0"/>
              <a:t> </a:t>
            </a:r>
            <a:r>
              <a:rPr lang="en-US" altLang="zh-CN" baseline="0" dirty="0" smtClean="0"/>
              <a:t>quantize</a:t>
            </a:r>
            <a:r>
              <a:rPr lang="zh-CN" altLang="en-US" baseline="0" dirty="0" smtClean="0"/>
              <a:t> </a:t>
            </a:r>
            <a:r>
              <a:rPr lang="en-US" altLang="zh-CN" baseline="0" dirty="0" smtClean="0"/>
              <a:t>the</a:t>
            </a:r>
            <a:r>
              <a:rPr lang="zh-CN" altLang="en-US" baseline="0" dirty="0" smtClean="0"/>
              <a:t> </a:t>
            </a:r>
            <a:r>
              <a:rPr lang="en-US" altLang="zh-CN" baseline="0" dirty="0" smtClean="0"/>
              <a:t>raw</a:t>
            </a:r>
            <a:r>
              <a:rPr lang="zh-CN" altLang="en-US" baseline="0" dirty="0" smtClean="0"/>
              <a:t> </a:t>
            </a:r>
            <a:r>
              <a:rPr lang="en-US" altLang="zh-CN" baseline="0" dirty="0" smtClean="0"/>
              <a:t>SIFT</a:t>
            </a:r>
            <a:r>
              <a:rPr lang="zh-CN" altLang="en-US" baseline="0" dirty="0" smtClean="0"/>
              <a:t> </a:t>
            </a:r>
            <a:r>
              <a:rPr lang="en-US" altLang="zh-CN" baseline="0" dirty="0" smtClean="0"/>
              <a:t>features</a:t>
            </a:r>
            <a:r>
              <a:rPr lang="zh-CN" altLang="en-US" baseline="0" dirty="0" smtClean="0"/>
              <a:t> </a:t>
            </a:r>
            <a:r>
              <a:rPr lang="en-US" altLang="zh-CN" baseline="0" dirty="0" smtClean="0"/>
              <a:t>to</a:t>
            </a:r>
            <a:r>
              <a:rPr lang="zh-CN" altLang="en-US" baseline="0" dirty="0" smtClean="0"/>
              <a:t> </a:t>
            </a:r>
            <a:r>
              <a:rPr lang="en-US" altLang="zh-CN" baseline="0" dirty="0" smtClean="0"/>
              <a:t>visual</a:t>
            </a:r>
            <a:r>
              <a:rPr lang="zh-CN" altLang="en-US" baseline="0" dirty="0" smtClean="0"/>
              <a:t> </a:t>
            </a:r>
            <a:r>
              <a:rPr lang="en-US" altLang="zh-CN" baseline="0" dirty="0" smtClean="0"/>
              <a:t>words.</a:t>
            </a:r>
            <a:r>
              <a:rPr lang="zh-CN" altLang="en-US" baseline="0" dirty="0" smtClean="0"/>
              <a:t> </a:t>
            </a:r>
            <a:r>
              <a:rPr lang="en-US" altLang="zh-CN" baseline="0" dirty="0" smtClean="0"/>
              <a:t>Considering</a:t>
            </a:r>
            <a:r>
              <a:rPr lang="zh-CN" altLang="en-US" baseline="0" dirty="0" smtClean="0"/>
              <a:t> </a:t>
            </a:r>
            <a:r>
              <a:rPr lang="en-US" altLang="zh-CN" baseline="0" dirty="0" smtClean="0"/>
              <a:t>the</a:t>
            </a:r>
            <a:r>
              <a:rPr lang="zh-CN" altLang="en-US" baseline="0" dirty="0" smtClean="0"/>
              <a:t> </a:t>
            </a:r>
            <a:r>
              <a:rPr lang="en-US" altLang="zh-CN" baseline="0" dirty="0" smtClean="0"/>
              <a:t>quantization</a:t>
            </a:r>
            <a:r>
              <a:rPr lang="zh-CN" altLang="en-US" baseline="0" dirty="0" smtClean="0"/>
              <a:t> </a:t>
            </a:r>
            <a:r>
              <a:rPr lang="en-US" altLang="zh-CN" baseline="0" dirty="0" smtClean="0"/>
              <a:t>error,</a:t>
            </a:r>
            <a:r>
              <a:rPr lang="zh-CN" altLang="en-US" baseline="0" dirty="0" smtClean="0"/>
              <a:t> </a:t>
            </a:r>
            <a:r>
              <a:rPr lang="en-US" altLang="zh-CN" baseline="0" dirty="0" smtClean="0"/>
              <a:t>to</a:t>
            </a:r>
            <a:r>
              <a:rPr lang="zh-CN" altLang="en-US" baseline="0" dirty="0" smtClean="0"/>
              <a:t> </a:t>
            </a:r>
            <a:r>
              <a:rPr lang="en-US" altLang="zh-CN" baseline="0" dirty="0" smtClean="0"/>
              <a:t>quantize</a:t>
            </a:r>
            <a:r>
              <a:rPr lang="zh-CN" altLang="en-US" baseline="0" dirty="0" smtClean="0"/>
              <a:t> </a:t>
            </a:r>
            <a:r>
              <a:rPr lang="en-US" altLang="zh-CN" baseline="0" dirty="0" smtClean="0"/>
              <a:t>the</a:t>
            </a:r>
            <a:r>
              <a:rPr lang="zh-CN" altLang="en-US" baseline="0" dirty="0" smtClean="0"/>
              <a:t> </a:t>
            </a:r>
            <a:r>
              <a:rPr lang="en-US" altLang="zh-CN" baseline="0" dirty="0" smtClean="0"/>
              <a:t>local</a:t>
            </a:r>
            <a:r>
              <a:rPr lang="zh-CN" altLang="en-US" baseline="0" dirty="0" smtClean="0"/>
              <a:t> </a:t>
            </a:r>
            <a:r>
              <a:rPr lang="en-US" altLang="zh-CN" baseline="0" dirty="0" smtClean="0"/>
              <a:t>feature</a:t>
            </a:r>
            <a:r>
              <a:rPr lang="zh-CN" altLang="en-US" baseline="0" dirty="0" smtClean="0"/>
              <a:t> </a:t>
            </a:r>
            <a:r>
              <a:rPr lang="en-US" altLang="zh-CN" baseline="0" dirty="0" smtClean="0"/>
              <a:t>to the</a:t>
            </a:r>
            <a:r>
              <a:rPr lang="zh-CN" altLang="en-US" baseline="0" dirty="0" smtClean="0"/>
              <a:t> </a:t>
            </a:r>
            <a:r>
              <a:rPr lang="en-US" altLang="zh-CN" baseline="0" dirty="0" smtClean="0"/>
              <a:t>same</a:t>
            </a:r>
            <a:r>
              <a:rPr lang="zh-CN" altLang="en-US" baseline="0" dirty="0" smtClean="0"/>
              <a:t> </a:t>
            </a:r>
            <a:r>
              <a:rPr lang="en-US" altLang="zh-CN" baseline="0" dirty="0" smtClean="0"/>
              <a:t>visual</a:t>
            </a:r>
            <a:r>
              <a:rPr lang="zh-CN" altLang="en-US" baseline="0" dirty="0" smtClean="0"/>
              <a:t> </a:t>
            </a:r>
            <a:r>
              <a:rPr lang="en-US" altLang="zh-CN" baseline="0" dirty="0" smtClean="0"/>
              <a:t>word</a:t>
            </a:r>
            <a:r>
              <a:rPr lang="zh-CN" altLang="en-US" baseline="0" dirty="0" smtClean="0"/>
              <a:t> </a:t>
            </a:r>
            <a:r>
              <a:rPr lang="en-US" altLang="zh-CN" baseline="0" dirty="0" smtClean="0"/>
              <a:t>doesn’t</a:t>
            </a:r>
            <a:r>
              <a:rPr lang="zh-CN" altLang="en-US" baseline="0" dirty="0" smtClean="0"/>
              <a:t> </a:t>
            </a:r>
            <a:r>
              <a:rPr lang="en-US" altLang="zh-CN" baseline="0" dirty="0" smtClean="0"/>
              <a:t>mean</a:t>
            </a:r>
            <a:r>
              <a:rPr lang="zh-CN" altLang="en-US" baseline="0" dirty="0" smtClean="0"/>
              <a:t> </a:t>
            </a:r>
            <a:r>
              <a:rPr lang="en-US" altLang="zh-CN" baseline="0" dirty="0" smtClean="0"/>
              <a:t>that</a:t>
            </a:r>
            <a:r>
              <a:rPr lang="zh-CN" altLang="en-US" baseline="0" dirty="0" smtClean="0"/>
              <a:t> </a:t>
            </a:r>
            <a:r>
              <a:rPr lang="en-US" altLang="zh-CN" baseline="0" dirty="0" smtClean="0"/>
              <a:t>the</a:t>
            </a:r>
            <a:r>
              <a:rPr lang="zh-CN" altLang="en-US" baseline="0" dirty="0" smtClean="0"/>
              <a:t> </a:t>
            </a:r>
            <a:r>
              <a:rPr lang="en-US" altLang="zh-CN" baseline="0" dirty="0" smtClean="0"/>
              <a:t>correspondent</a:t>
            </a:r>
            <a:r>
              <a:rPr lang="zh-CN" altLang="en-US" baseline="0" dirty="0" smtClean="0"/>
              <a:t> </a:t>
            </a:r>
            <a:r>
              <a:rPr lang="en-US" altLang="zh-CN" baseline="0" dirty="0" smtClean="0"/>
              <a:t>visual</a:t>
            </a:r>
            <a:r>
              <a:rPr lang="zh-CN" altLang="en-US" baseline="0" dirty="0" smtClean="0"/>
              <a:t> </a:t>
            </a:r>
            <a:r>
              <a:rPr lang="en-US" altLang="zh-CN" baseline="0" dirty="0" smtClean="0"/>
              <a:t>content</a:t>
            </a:r>
            <a:r>
              <a:rPr lang="zh-CN" altLang="en-US" baseline="0" dirty="0" smtClean="0"/>
              <a:t> </a:t>
            </a:r>
            <a:r>
              <a:rPr lang="en-US" altLang="zh-CN" baseline="0" dirty="0" smtClean="0"/>
              <a:t>is</a:t>
            </a:r>
            <a:r>
              <a:rPr lang="zh-CN" altLang="en-US" baseline="0" dirty="0" smtClean="0"/>
              <a:t> </a:t>
            </a:r>
            <a:r>
              <a:rPr lang="en-US" altLang="zh-CN" baseline="0" dirty="0" smtClean="0"/>
              <a:t>the</a:t>
            </a:r>
            <a:r>
              <a:rPr lang="zh-CN" altLang="en-US" baseline="0" dirty="0" smtClean="0"/>
              <a:t> </a:t>
            </a:r>
            <a:r>
              <a:rPr lang="en-US" altLang="zh-CN" baseline="0" dirty="0" smtClean="0"/>
              <a:t>same.</a:t>
            </a:r>
            <a:r>
              <a:rPr lang="zh-CN" altLang="en-US" baseline="0" dirty="0" smtClean="0"/>
              <a:t>  </a:t>
            </a:r>
            <a:r>
              <a:rPr lang="en-US" altLang="zh-CN" baseline="0" dirty="0" smtClean="0"/>
              <a:t>So,</a:t>
            </a:r>
            <a:r>
              <a:rPr lang="zh-CN" altLang="en-US" baseline="0" dirty="0" smtClean="0"/>
              <a:t> </a:t>
            </a:r>
            <a:r>
              <a:rPr lang="en-US" altLang="zh-CN" baseline="0" dirty="0" smtClean="0"/>
              <a:t>instead</a:t>
            </a:r>
            <a:r>
              <a:rPr lang="zh-CN" altLang="en-US" baseline="0" dirty="0" smtClean="0"/>
              <a:t> </a:t>
            </a:r>
            <a:r>
              <a:rPr lang="en-US" altLang="zh-CN" baseline="0" dirty="0" smtClean="0"/>
              <a:t>of</a:t>
            </a:r>
            <a:r>
              <a:rPr lang="zh-CN" altLang="en-US" baseline="0" dirty="0" smtClean="0"/>
              <a:t> </a:t>
            </a:r>
            <a:r>
              <a:rPr lang="en-US" altLang="zh-CN" baseline="0" dirty="0" smtClean="0"/>
              <a:t>relaying</a:t>
            </a:r>
            <a:r>
              <a:rPr lang="zh-CN" altLang="en-US" baseline="0" dirty="0" smtClean="0"/>
              <a:t> </a:t>
            </a:r>
            <a:r>
              <a:rPr lang="en-US" altLang="zh-CN" baseline="0" dirty="0" smtClean="0"/>
              <a:t>on</a:t>
            </a:r>
            <a:r>
              <a:rPr lang="zh-CN" altLang="en-US" baseline="0" dirty="0" smtClean="0"/>
              <a:t> </a:t>
            </a:r>
            <a:r>
              <a:rPr lang="en-US" altLang="zh-CN" baseline="0" dirty="0" smtClean="0"/>
              <a:t>the</a:t>
            </a:r>
            <a:r>
              <a:rPr lang="zh-CN" altLang="en-US" baseline="0" dirty="0" smtClean="0"/>
              <a:t> </a:t>
            </a:r>
            <a:r>
              <a:rPr lang="en-US" altLang="zh-CN" baseline="0" dirty="0" smtClean="0"/>
              <a:t>single</a:t>
            </a:r>
            <a:r>
              <a:rPr lang="zh-CN" altLang="en-US" baseline="0" dirty="0" smtClean="0"/>
              <a:t> </a:t>
            </a:r>
            <a:r>
              <a:rPr lang="en-US" altLang="zh-CN" baseline="0" dirty="0" smtClean="0"/>
              <a:t>SIFT</a:t>
            </a:r>
            <a:r>
              <a:rPr lang="zh-CN" altLang="en-US" baseline="0" dirty="0" smtClean="0"/>
              <a:t> </a:t>
            </a:r>
            <a:r>
              <a:rPr lang="en-US" altLang="zh-CN" baseline="0" dirty="0" smtClean="0"/>
              <a:t>feature,</a:t>
            </a:r>
            <a:r>
              <a:rPr lang="zh-CN" altLang="en-US" baseline="0" dirty="0" smtClean="0"/>
              <a:t> </a:t>
            </a:r>
            <a:r>
              <a:rPr lang="en-US" altLang="zh-CN" baseline="0" dirty="0" smtClean="0"/>
              <a:t>we</a:t>
            </a:r>
            <a:r>
              <a:rPr lang="zh-CN" altLang="en-US" baseline="0" dirty="0" smtClean="0"/>
              <a:t> </a:t>
            </a:r>
            <a:r>
              <a:rPr lang="en-US" altLang="zh-CN" baseline="0" dirty="0" smtClean="0"/>
              <a:t>also</a:t>
            </a:r>
            <a:r>
              <a:rPr lang="zh-CN" altLang="en-US" baseline="0" dirty="0" smtClean="0"/>
              <a:t> </a:t>
            </a:r>
            <a:r>
              <a:rPr lang="en-US" altLang="zh-CN" baseline="0" dirty="0" smtClean="0"/>
              <a:t>consider</a:t>
            </a:r>
            <a:r>
              <a:rPr lang="zh-CN" altLang="en-US" baseline="0" dirty="0" smtClean="0"/>
              <a:t> </a:t>
            </a:r>
            <a:r>
              <a:rPr lang="en-US" altLang="zh-CN" baseline="0" dirty="0" smtClean="0"/>
              <a:t>the</a:t>
            </a:r>
            <a:r>
              <a:rPr lang="zh-CN" altLang="en-US" baseline="0" dirty="0" smtClean="0"/>
              <a:t> </a:t>
            </a:r>
            <a:r>
              <a:rPr lang="en-US" sz="1200" b="0" i="0" u="none" strike="noStrike" kern="1200" baseline="0" dirty="0" smtClean="0">
                <a:solidFill>
                  <a:schemeClr val="tx1"/>
                </a:solidFill>
                <a:latin typeface="+mn-lt"/>
                <a:ea typeface="+mn-ea"/>
                <a:cs typeface="+mn-cs"/>
              </a:rPr>
              <a:t>surrounding</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features</a:t>
            </a:r>
            <a:r>
              <a:rPr lang="zh-CN" altLang="en-US"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around each</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central</a:t>
            </a:r>
            <a:r>
              <a:rPr lang="en-US" sz="1200" b="0" i="0" u="none" strike="noStrike" kern="1200" baseline="0" dirty="0" smtClean="0">
                <a:solidFill>
                  <a:schemeClr val="tx1"/>
                </a:solidFill>
                <a:latin typeface="+mn-lt"/>
                <a:ea typeface="+mn-ea"/>
                <a:cs typeface="+mn-cs"/>
              </a:rPr>
              <a:t> feature for accuracy</a:t>
            </a:r>
            <a:r>
              <a:rPr lang="zh-CN" altLang="en-US"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matching.</a:t>
            </a:r>
            <a:r>
              <a:rPr lang="zh-CN" altLang="en-US" sz="1200" b="0" i="0" u="none" strike="noStrike" kern="1200" baseline="0" dirty="0" smtClean="0">
                <a:solidFill>
                  <a:schemeClr val="tx1"/>
                </a:solidFill>
                <a:latin typeface="+mn-lt"/>
                <a:ea typeface="+mn-ea"/>
                <a:cs typeface="+mn-cs"/>
              </a:rPr>
              <a:t> </a:t>
            </a:r>
            <a:endParaRPr lang="en-US" altLang="zh-CN"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Two features are threaded if their local patches</a:t>
            </a:r>
            <a:r>
              <a:rPr lang="zh-CN" altLang="en-US"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shared at least 2 common visual words.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We noticed that, even for features quantized to the same</a:t>
            </a:r>
            <a:r>
              <a:rPr lang="zh-CN" altLang="en-US"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visual word, most of the similarity evaluations are still unnecessary. </a:t>
            </a:r>
            <a:r>
              <a:rPr lang="en-US" altLang="zh-CN" dirty="0" smtClean="0"/>
              <a:t>We use hash to speed up</a:t>
            </a:r>
            <a:r>
              <a:rPr lang="zh-CN" altLang="en-US" dirty="0" smtClean="0"/>
              <a:t> </a:t>
            </a:r>
            <a:r>
              <a:rPr lang="en-US" altLang="zh-CN" dirty="0" smtClean="0"/>
              <a:t>the feature-threading.</a:t>
            </a:r>
            <a:r>
              <a:rPr lang="en-US" altLang="zh-CN" baseline="0" dirty="0" smtClean="0"/>
              <a:t> By</a:t>
            </a:r>
            <a:r>
              <a:rPr lang="zh-CN" altLang="en-US" baseline="0" dirty="0" smtClean="0"/>
              <a:t> </a:t>
            </a:r>
            <a:r>
              <a:rPr lang="en-US" altLang="zh-CN" baseline="0" dirty="0" smtClean="0"/>
              <a:t>calculating a</a:t>
            </a:r>
            <a:r>
              <a:rPr lang="zh-CN" altLang="en-US" baseline="0" dirty="0" smtClean="0"/>
              <a:t> </a:t>
            </a:r>
            <a:r>
              <a:rPr lang="en-US" altLang="zh-CN" baseline="0" dirty="0" smtClean="0"/>
              <a:t>short</a:t>
            </a:r>
            <a:r>
              <a:rPr lang="zh-CN" altLang="en-US" baseline="0" dirty="0" smtClean="0"/>
              <a:t> </a:t>
            </a:r>
            <a:r>
              <a:rPr lang="en-US" altLang="zh-CN" baseline="0" dirty="0" smtClean="0"/>
              <a:t>binary hamming signature</a:t>
            </a:r>
            <a:r>
              <a:rPr lang="zh-CN" altLang="en-US" baseline="0" dirty="0" smtClean="0"/>
              <a:t> </a:t>
            </a:r>
            <a:r>
              <a:rPr lang="en-US" altLang="zh-CN" baseline="0" dirty="0" smtClean="0"/>
              <a:t>for</a:t>
            </a:r>
            <a:r>
              <a:rPr lang="zh-CN" altLang="en-US" baseline="0" dirty="0" smtClean="0"/>
              <a:t> </a:t>
            </a:r>
            <a:r>
              <a:rPr lang="en-US" altLang="zh-CN" baseline="0" dirty="0" smtClean="0"/>
              <a:t>each</a:t>
            </a:r>
            <a:r>
              <a:rPr lang="zh-CN" altLang="en-US" baseline="0" dirty="0" smtClean="0"/>
              <a:t> </a:t>
            </a:r>
            <a:r>
              <a:rPr lang="en-US" altLang="zh-CN" baseline="0" dirty="0" smtClean="0"/>
              <a:t>central</a:t>
            </a:r>
            <a:r>
              <a:rPr lang="zh-CN" altLang="en-US" baseline="0" dirty="0" smtClean="0"/>
              <a:t> </a:t>
            </a:r>
            <a:r>
              <a:rPr lang="en-US" altLang="zh-CN" baseline="0" dirty="0" smtClean="0"/>
              <a:t>feature, we reduce about 99% similarity evaluations compared to the previous work. </a:t>
            </a:r>
            <a:r>
              <a:rPr lang="en-US" sz="1200" b="0" i="0" u="none" strike="noStrike" kern="1200" baseline="0" dirty="0" smtClean="0">
                <a:solidFill>
                  <a:schemeClr val="tx1"/>
                </a:solidFill>
                <a:latin typeface="+mn-lt"/>
                <a:ea typeface="+mn-ea"/>
                <a:cs typeface="+mn-cs"/>
              </a:rPr>
              <a:t>Hamming</a:t>
            </a:r>
            <a:r>
              <a:rPr lang="zh-CN" altLang="en-US"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distance is checked prior to the actual similarity evaluation.</a:t>
            </a:r>
            <a:r>
              <a:rPr lang="zh-CN" altLang="en-US"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Only </a:t>
            </a:r>
            <a:r>
              <a:rPr lang="en-US" altLang="zh-CN" sz="1200" b="0" i="0" u="none" strike="noStrike" kern="1200" baseline="0" dirty="0" smtClean="0">
                <a:solidFill>
                  <a:schemeClr val="tx1"/>
                </a:solidFill>
                <a:latin typeface="+mn-lt"/>
                <a:ea typeface="+mn-ea"/>
                <a:cs typeface="+mn-cs"/>
              </a:rPr>
              <a:t>features</a:t>
            </a:r>
            <a:r>
              <a:rPr lang="zh-CN" altLang="en-US"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with low Hamming distance are subject to</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do</a:t>
            </a:r>
            <a:r>
              <a:rPr lang="en-US" sz="1200" b="0" i="0" u="none" strike="noStrike" kern="1200" baseline="0" dirty="0" smtClean="0">
                <a:solidFill>
                  <a:schemeClr val="tx1"/>
                </a:solidFill>
                <a:latin typeface="+mn-lt"/>
                <a:ea typeface="+mn-ea"/>
                <a:cs typeface="+mn-cs"/>
              </a:rPr>
              <a:t> actual</a:t>
            </a:r>
            <a:r>
              <a:rPr lang="zh-CN" altLang="en-US"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similarity</a:t>
            </a:r>
            <a:r>
              <a:rPr lang="zh-CN" altLang="en-US"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evaluation. Note that</a:t>
            </a:r>
            <a:r>
              <a:rPr lang="zh-CN" altLang="en-US"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comparing to full similarity</a:t>
            </a:r>
            <a:r>
              <a:rPr lang="zh-CN" altLang="en-US"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evaluation</a:t>
            </a:r>
            <a:r>
              <a:rPr lang="en-US" altLang="zh-CN" sz="1200" b="0" i="0" u="none" strike="noStrike" kern="1200" baseline="0" dirty="0" smtClean="0">
                <a:solidFill>
                  <a:schemeClr val="tx1"/>
                </a:solidFill>
                <a:latin typeface="+mn-lt"/>
                <a:ea typeface="+mn-ea"/>
                <a:cs typeface="+mn-cs"/>
              </a:rPr>
              <a:t>,</a:t>
            </a:r>
            <a:r>
              <a:rPr lang="en-US" sz="1200" b="0" i="0" u="none" strike="noStrike" kern="1200" baseline="0" dirty="0" smtClean="0">
                <a:solidFill>
                  <a:schemeClr val="tx1"/>
                </a:solidFill>
                <a:latin typeface="+mn-lt"/>
                <a:ea typeface="+mn-ea"/>
                <a:cs typeface="+mn-cs"/>
              </a:rPr>
              <a:t> hamming distance is</a:t>
            </a:r>
            <a:r>
              <a:rPr lang="zh-CN" altLang="en-US"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much efficient (as</a:t>
            </a:r>
            <a:r>
              <a:rPr lang="zh-CN" altLang="en-US"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“XOR”</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op</a:t>
            </a:r>
            <a:r>
              <a:rPr lang="zh-CN" altLang="en-US" sz="1200" b="0" i="0" u="none" strike="noStrike" kern="1200" baseline="0" dirty="0" smtClean="0">
                <a:solidFill>
                  <a:schemeClr val="tx1"/>
                </a:solidFill>
                <a:latin typeface="+mn-lt"/>
                <a:ea typeface="+mn-ea"/>
                <a:cs typeface="+mn-cs"/>
              </a:rPr>
              <a:t>.</a:t>
            </a:r>
            <a:r>
              <a:rPr lang="en-US" sz="1200" b="0" i="0" u="none" strike="noStrike" kern="1200" baseline="0" dirty="0" smtClean="0">
                <a:solidFill>
                  <a:schemeClr val="tx1"/>
                </a:solidFill>
                <a:latin typeface="+mn-lt"/>
                <a:ea typeface="+mn-ea"/>
                <a:cs typeface="+mn-cs"/>
              </a:rPr>
              <a:t>) to compute.</a:t>
            </a:r>
            <a:endParaRPr lang="en-US" altLang="zh-CN"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endParaRPr lang="en-US" altLang="zh-CN" sz="1200" b="0" i="0" u="none" strike="noStrike" kern="1200" baseline="0" dirty="0" smtClean="0">
              <a:solidFill>
                <a:schemeClr val="tx1"/>
              </a:solidFill>
              <a:latin typeface="+mn-lt"/>
              <a:ea typeface="+mn-ea"/>
              <a:cs typeface="+mn-cs"/>
            </a:endParaRPr>
          </a:p>
        </p:txBody>
      </p:sp>
      <p:sp>
        <p:nvSpPr>
          <p:cNvPr id="4" name="灯片编号占位符 3"/>
          <p:cNvSpPr>
            <a:spLocks noGrp="1"/>
          </p:cNvSpPr>
          <p:nvPr>
            <p:ph type="sldNum" sz="quarter" idx="10"/>
          </p:nvPr>
        </p:nvSpPr>
        <p:spPr/>
        <p:txBody>
          <a:bodyPr/>
          <a:lstStyle/>
          <a:p>
            <a:fld id="{4D1B091B-5336-4FC5-ABF0-60CC9FEAC9F8}" type="slidenum">
              <a:rPr lang="zh-CN" altLang="en-US" smtClean="0"/>
              <a:pPr/>
              <a:t>7</a:t>
            </a:fld>
            <a:endParaRPr lang="zh-CN" altLang="en-US"/>
          </a:p>
        </p:txBody>
      </p:sp>
    </p:spTree>
    <p:extLst>
      <p:ext uri="{BB962C8B-B14F-4D97-AF65-F5344CB8AC3E}">
        <p14:creationId xmlns:p14="http://schemas.microsoft.com/office/powerpoint/2010/main" val="23245262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sz="1200" b="0" i="0" u="none" strike="noStrike" kern="1200" baseline="0" dirty="0" smtClean="0">
                <a:solidFill>
                  <a:schemeClr val="tx1"/>
                </a:solidFill>
                <a:latin typeface="+mn-lt"/>
                <a:ea typeface="+mn-ea"/>
                <a:cs typeface="+mn-cs"/>
              </a:rPr>
              <a:t>In summary, one </a:t>
            </a:r>
            <a:r>
              <a:rPr lang="en-US" sz="1200" b="0" i="0" u="none" strike="noStrike" kern="1200" baseline="0" dirty="0" err="1" smtClean="0">
                <a:solidFill>
                  <a:schemeClr val="tx1"/>
                </a:solidFill>
                <a:latin typeface="+mn-lt"/>
                <a:ea typeface="+mn-ea"/>
                <a:cs typeface="+mn-cs"/>
              </a:rPr>
              <a:t>ToF</a:t>
            </a:r>
            <a:r>
              <a:rPr lang="en-US" sz="1200" b="0" i="0" u="none" strike="noStrike" kern="1200" baseline="0" dirty="0" smtClean="0">
                <a:solidFill>
                  <a:schemeClr val="tx1"/>
                </a:solidFill>
                <a:latin typeface="+mn-lt"/>
                <a:ea typeface="+mn-ea"/>
                <a:cs typeface="+mn-cs"/>
              </a:rPr>
              <a:t> corresponds to a set of reliably</a:t>
            </a:r>
            <a:r>
              <a:rPr lang="zh-CN" altLang="en-US"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matched local patches</a:t>
            </a:r>
            <a:r>
              <a:rPr lang="en-US" altLang="zh-CN" sz="1200" b="0" i="0" u="none" strike="noStrike" kern="1200" baseline="0" dirty="0" smtClean="0">
                <a:solidFill>
                  <a:schemeClr val="tx1"/>
                </a:solidFill>
                <a:latin typeface="+mn-lt"/>
                <a:ea typeface="+mn-ea"/>
                <a:cs typeface="+mn-cs"/>
              </a:rPr>
              <a:t>.</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And</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two</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local</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patches</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are</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linked</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by</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one</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err="1" smtClean="0">
                <a:solidFill>
                  <a:schemeClr val="tx1"/>
                </a:solidFill>
                <a:latin typeface="+mn-lt"/>
                <a:ea typeface="+mn-ea"/>
                <a:cs typeface="+mn-cs"/>
              </a:rPr>
              <a:t>ToF</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if</a:t>
            </a:r>
            <a:r>
              <a:rPr lang="en-US" sz="1200" b="0" i="0" u="none" strike="noStrike" kern="1200" baseline="0" dirty="0" smtClean="0">
                <a:solidFill>
                  <a:schemeClr val="tx1"/>
                </a:solidFill>
                <a:latin typeface="+mn-lt"/>
                <a:ea typeface="+mn-ea"/>
                <a:cs typeface="+mn-cs"/>
              </a:rPr>
              <a:t> the</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central</a:t>
            </a:r>
            <a:r>
              <a:rPr lang="zh-CN" altLang="en-US"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features</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are</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quantized</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to</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the</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same</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visual</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word</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and</a:t>
            </a:r>
            <a:r>
              <a:rPr lang="zh-CN" altLang="en-US"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small Hamming distances for their signatures; also</a:t>
            </a:r>
            <a:r>
              <a:rPr lang="en-US" altLang="zh-CN" sz="1200" b="0" i="0" u="none" strike="noStrike" kern="1200" baseline="0" dirty="0" smtClean="0">
                <a:solidFill>
                  <a:schemeClr val="tx1"/>
                </a:solidFill>
                <a:latin typeface="+mn-lt"/>
                <a:ea typeface="+mn-ea"/>
                <a:cs typeface="+mn-cs"/>
              </a:rPr>
              <a:t>,</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they</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have</a:t>
            </a:r>
            <a:r>
              <a:rPr lang="zh-CN" altLang="en-US"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roughly consistent neighborhood. </a:t>
            </a:r>
          </a:p>
          <a:p>
            <a:r>
              <a:rPr lang="en-US" sz="1200" b="0" i="0" u="none" strike="noStrike" kern="1200" baseline="0" dirty="0" err="1" smtClean="0">
                <a:solidFill>
                  <a:schemeClr val="tx1"/>
                </a:solidFill>
                <a:latin typeface="+mn-lt"/>
                <a:ea typeface="+mn-ea"/>
                <a:cs typeface="+mn-cs"/>
              </a:rPr>
              <a:t>ToF</a:t>
            </a:r>
            <a:r>
              <a:rPr lang="en-US" sz="1200" b="0" i="0" u="none" strike="noStrike" kern="1200" baseline="0" dirty="0" smtClean="0">
                <a:solidFill>
                  <a:schemeClr val="tx1"/>
                </a:solidFill>
                <a:latin typeface="+mn-lt"/>
                <a:ea typeface="+mn-ea"/>
                <a:cs typeface="+mn-cs"/>
              </a:rPr>
              <a:t> serves as a</a:t>
            </a:r>
            <a:r>
              <a:rPr lang="zh-CN" altLang="en-US"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reliable link connecting images sharing consistent features.</a:t>
            </a:r>
            <a:r>
              <a:rPr lang="zh-CN" altLang="en-US"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In practice, only a small fraction of features are linked as</a:t>
            </a:r>
            <a:r>
              <a:rPr lang="zh-CN" altLang="en-US"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threads, while large portion features are discarded as noises.</a:t>
            </a:r>
            <a:r>
              <a:rPr lang="zh-CN" altLang="en-US"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Compared to traditional </a:t>
            </a:r>
            <a:r>
              <a:rPr lang="en-US" sz="1200" b="0" i="0" u="none" strike="noStrike" kern="1200" baseline="0" dirty="0" err="1" smtClean="0">
                <a:solidFill>
                  <a:schemeClr val="tx1"/>
                </a:solidFill>
                <a:latin typeface="+mn-lt"/>
                <a:ea typeface="+mn-ea"/>
                <a:cs typeface="+mn-cs"/>
              </a:rPr>
              <a:t>BoW</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ToFs</a:t>
            </a:r>
            <a:r>
              <a:rPr lang="en-US" sz="1200" b="0" i="0" u="none" strike="noStrike" kern="1200" baseline="0" dirty="0" smtClean="0">
                <a:solidFill>
                  <a:schemeClr val="tx1"/>
                </a:solidFill>
                <a:latin typeface="+mn-lt"/>
                <a:ea typeface="+mn-ea"/>
                <a:cs typeface="+mn-cs"/>
              </a:rPr>
              <a:t> are much smaller in</a:t>
            </a:r>
            <a:r>
              <a:rPr lang="zh-CN" altLang="en-US"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size and cleaner in quality, which enables efficient and reliable</a:t>
            </a:r>
            <a:r>
              <a:rPr lang="zh-CN" altLang="en-US"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instance mining in large dataset.</a:t>
            </a:r>
            <a:endParaRPr lang="zh-CN" altLang="en-US" dirty="0" smtClean="0"/>
          </a:p>
          <a:p>
            <a:endParaRPr lang="en-US" altLang="zh-CN" dirty="0" smtClean="0"/>
          </a:p>
        </p:txBody>
      </p:sp>
      <p:sp>
        <p:nvSpPr>
          <p:cNvPr id="4" name="灯片编号占位符 3"/>
          <p:cNvSpPr>
            <a:spLocks noGrp="1"/>
          </p:cNvSpPr>
          <p:nvPr>
            <p:ph type="sldNum" sz="quarter" idx="10"/>
          </p:nvPr>
        </p:nvSpPr>
        <p:spPr/>
        <p:txBody>
          <a:bodyPr/>
          <a:lstStyle/>
          <a:p>
            <a:fld id="{4D1B091B-5336-4FC5-ABF0-60CC9FEAC9F8}" type="slidenum">
              <a:rPr lang="zh-CN" altLang="en-US" smtClean="0"/>
              <a:pPr/>
              <a:t>8</a:t>
            </a:fld>
            <a:endParaRPr lang="zh-CN" altLang="en-US"/>
          </a:p>
        </p:txBody>
      </p:sp>
    </p:spTree>
    <p:extLst>
      <p:ext uri="{BB962C8B-B14F-4D97-AF65-F5344CB8AC3E}">
        <p14:creationId xmlns:p14="http://schemas.microsoft.com/office/powerpoint/2010/main" val="22288588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92500" lnSpcReduction="10000"/>
          </a:bodyPr>
          <a:lstStyle/>
          <a:p>
            <a:r>
              <a:rPr lang="en-US" altLang="zh-CN" sz="1800" baseline="0" dirty="0" smtClean="0"/>
              <a:t>After</a:t>
            </a:r>
            <a:r>
              <a:rPr lang="zh-CN" altLang="en-US" sz="1800" baseline="0" dirty="0" smtClean="0"/>
              <a:t> </a:t>
            </a:r>
            <a:r>
              <a:rPr lang="en-US" altLang="zh-CN" sz="1800" baseline="0" dirty="0" smtClean="0"/>
              <a:t>we</a:t>
            </a:r>
            <a:r>
              <a:rPr lang="zh-CN" altLang="en-US" sz="1800" baseline="0" dirty="0" smtClean="0"/>
              <a:t> </a:t>
            </a:r>
            <a:r>
              <a:rPr lang="en-US" altLang="zh-CN" sz="1800" baseline="0" dirty="0" smtClean="0"/>
              <a:t>find</a:t>
            </a:r>
            <a:r>
              <a:rPr lang="zh-CN" altLang="en-US" sz="1800" baseline="0" dirty="0" smtClean="0"/>
              <a:t> </a:t>
            </a:r>
            <a:r>
              <a:rPr lang="en-US" altLang="zh-CN" sz="1800" baseline="0" dirty="0" smtClean="0"/>
              <a:t>the</a:t>
            </a:r>
            <a:r>
              <a:rPr lang="zh-CN" altLang="en-US" sz="1800" baseline="0" dirty="0" smtClean="0"/>
              <a:t> </a:t>
            </a:r>
            <a:r>
              <a:rPr lang="en-US" altLang="zh-CN" sz="1800" baseline="0" dirty="0" smtClean="0"/>
              <a:t>thread</a:t>
            </a:r>
            <a:r>
              <a:rPr lang="zh-CN" altLang="en-US" sz="1800" baseline="0" dirty="0" smtClean="0"/>
              <a:t> </a:t>
            </a:r>
            <a:r>
              <a:rPr lang="en-US" altLang="zh-CN" sz="1800" baseline="0" dirty="0" smtClean="0"/>
              <a:t>of</a:t>
            </a:r>
            <a:r>
              <a:rPr lang="zh-CN" altLang="en-US" sz="1800" baseline="0" dirty="0" smtClean="0"/>
              <a:t> </a:t>
            </a:r>
            <a:r>
              <a:rPr lang="en-US" altLang="zh-CN" sz="1800" baseline="0" dirty="0" smtClean="0"/>
              <a:t>features,</a:t>
            </a:r>
            <a:r>
              <a:rPr lang="zh-CN" altLang="en-US" sz="1800" baseline="0" dirty="0" smtClean="0"/>
              <a:t> </a:t>
            </a:r>
            <a:r>
              <a:rPr lang="en-US" altLang="zh-CN" sz="1800" baseline="0" dirty="0" smtClean="0"/>
              <a:t>we</a:t>
            </a:r>
            <a:r>
              <a:rPr lang="zh-CN" altLang="en-US" sz="1800" baseline="0" dirty="0" smtClean="0"/>
              <a:t> </a:t>
            </a:r>
            <a:r>
              <a:rPr lang="en-US" altLang="zh-CN" sz="1800" baseline="0" dirty="0" smtClean="0"/>
              <a:t>start</a:t>
            </a:r>
            <a:r>
              <a:rPr lang="zh-CN" altLang="en-US" sz="1800" baseline="0" dirty="0" smtClean="0"/>
              <a:t> </a:t>
            </a:r>
            <a:r>
              <a:rPr lang="en-US" altLang="zh-CN" sz="1800" baseline="0" dirty="0" smtClean="0"/>
              <a:t>to</a:t>
            </a:r>
            <a:r>
              <a:rPr lang="zh-CN" altLang="en-US" sz="1800" baseline="0" dirty="0" smtClean="0"/>
              <a:t> </a:t>
            </a:r>
            <a:r>
              <a:rPr lang="en-US" altLang="zh-CN" sz="1800" baseline="0" dirty="0" smtClean="0"/>
              <a:t>use</a:t>
            </a:r>
            <a:r>
              <a:rPr lang="zh-CN" altLang="en-US" sz="1800" baseline="0" dirty="0" smtClean="0"/>
              <a:t> </a:t>
            </a:r>
            <a:r>
              <a:rPr lang="en-US" altLang="zh-CN" sz="1800" baseline="0" dirty="0" smtClean="0"/>
              <a:t>the</a:t>
            </a:r>
            <a:r>
              <a:rPr lang="zh-CN" altLang="en-US" sz="1800" baseline="0" dirty="0" smtClean="0"/>
              <a:t> </a:t>
            </a:r>
            <a:r>
              <a:rPr lang="en-US" altLang="zh-CN" sz="1800" baseline="0" dirty="0" smtClean="0"/>
              <a:t>thread</a:t>
            </a:r>
            <a:r>
              <a:rPr lang="zh-CN" altLang="en-US" sz="1800" baseline="0" dirty="0" smtClean="0"/>
              <a:t> </a:t>
            </a:r>
            <a:r>
              <a:rPr lang="en-US" altLang="zh-CN" sz="1800" baseline="0" dirty="0" smtClean="0"/>
              <a:t>of</a:t>
            </a:r>
            <a:r>
              <a:rPr lang="zh-CN" altLang="en-US" sz="1800" baseline="0" dirty="0" smtClean="0"/>
              <a:t> </a:t>
            </a:r>
            <a:r>
              <a:rPr lang="en-US" altLang="zh-CN" sz="1800" baseline="0" dirty="0" smtClean="0"/>
              <a:t>features</a:t>
            </a:r>
            <a:r>
              <a:rPr lang="zh-CN" altLang="en-US" sz="1800" baseline="0" dirty="0" smtClean="0"/>
              <a:t> </a:t>
            </a:r>
            <a:r>
              <a:rPr lang="en-US" altLang="zh-CN" sz="1800" baseline="0" dirty="0" smtClean="0"/>
              <a:t>to</a:t>
            </a:r>
            <a:r>
              <a:rPr lang="zh-CN" altLang="en-US" sz="1800" baseline="0" dirty="0" smtClean="0"/>
              <a:t> </a:t>
            </a:r>
            <a:r>
              <a:rPr lang="en-US" altLang="zh-CN" sz="1800" baseline="0" dirty="0" smtClean="0"/>
              <a:t>find</a:t>
            </a:r>
            <a:r>
              <a:rPr lang="zh-CN" altLang="en-US" sz="1800" baseline="0" dirty="0" smtClean="0"/>
              <a:t> </a:t>
            </a:r>
            <a:r>
              <a:rPr lang="en-US" altLang="zh-CN" sz="1800" baseline="0" dirty="0" smtClean="0"/>
              <a:t>the</a:t>
            </a:r>
            <a:r>
              <a:rPr lang="zh-CN" altLang="en-US" sz="1800" baseline="0" dirty="0" smtClean="0"/>
              <a:t> </a:t>
            </a:r>
            <a:r>
              <a:rPr lang="en-US" altLang="zh-CN" sz="1800" baseline="0" dirty="0" smtClean="0"/>
              <a:t>instances</a:t>
            </a:r>
            <a:r>
              <a:rPr lang="zh-CN" altLang="en-US" sz="1800" baseline="0" dirty="0" smtClean="0"/>
              <a:t>.</a:t>
            </a:r>
            <a:endParaRPr lang="en-US" altLang="zh-CN" sz="1800" baseline="0"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altLang="zh-CN" sz="1800" baseline="0" dirty="0" smtClean="0"/>
              <a:t>For example, each </a:t>
            </a:r>
            <a:r>
              <a:rPr lang="en-US" altLang="zh-CN" sz="1800" baseline="0" dirty="0" err="1" smtClean="0"/>
              <a:t>ToF</a:t>
            </a:r>
            <a:r>
              <a:rPr lang="en-US" altLang="zh-CN" sz="1800" baseline="0" dirty="0" smtClean="0"/>
              <a:t> means we find a link over a set of images. If we find multiple </a:t>
            </a:r>
            <a:r>
              <a:rPr lang="en-US" altLang="zh-CN" sz="1800" baseline="0" dirty="0" err="1" smtClean="0"/>
              <a:t>ToFs</a:t>
            </a:r>
            <a:r>
              <a:rPr lang="en-US" altLang="zh-CN" sz="1800" baseline="0" dirty="0" smtClean="0"/>
              <a:t> over the same set of images, which means we find the strong link over that set of images, which is a pattern, or the visual instance. (Optional: Also, </a:t>
            </a:r>
            <a:r>
              <a:rPr lang="en-US" altLang="zh-CN" sz="1800" dirty="0" smtClean="0">
                <a:sym typeface="Wingdings" pitchFamily="2" charset="2"/>
              </a:rPr>
              <a:t>isolated </a:t>
            </a:r>
            <a:r>
              <a:rPr lang="en-US" altLang="zh-CN" sz="1800" dirty="0" err="1" smtClean="0">
                <a:sym typeface="Wingdings" pitchFamily="2" charset="2"/>
              </a:rPr>
              <a:t>ToF</a:t>
            </a:r>
            <a:r>
              <a:rPr lang="en-US" altLang="zh-CN" sz="1800" dirty="0" smtClean="0">
                <a:sym typeface="Wingdings" pitchFamily="2" charset="2"/>
              </a:rPr>
              <a:t> means a noisy link,</a:t>
            </a:r>
            <a:r>
              <a:rPr lang="en-US" altLang="zh-CN" sz="1800" baseline="0" dirty="0" smtClean="0">
                <a:sym typeface="Wingdings" pitchFamily="2" charset="2"/>
              </a:rPr>
              <a:t> </a:t>
            </a:r>
            <a:r>
              <a:rPr lang="en-US" altLang="zh-CN" sz="1800" dirty="0" smtClean="0">
                <a:sym typeface="Wingdings" pitchFamily="2" charset="2"/>
              </a:rPr>
              <a:t>most likely. )</a:t>
            </a:r>
          </a:p>
          <a:p>
            <a:pPr marL="0" marR="0" lvl="2" indent="0" algn="l" defTabSz="914400" rtl="0" eaLnBrk="1" fontAlgn="auto" latinLnBrk="0" hangingPunct="1">
              <a:lnSpc>
                <a:spcPct val="100000"/>
              </a:lnSpc>
              <a:spcBef>
                <a:spcPts val="0"/>
              </a:spcBef>
              <a:spcAft>
                <a:spcPts val="0"/>
              </a:spcAft>
              <a:buClrTx/>
              <a:buSzTx/>
              <a:buFontTx/>
              <a:buNone/>
              <a:tabLst/>
              <a:defRPr/>
            </a:pPr>
            <a:r>
              <a:rPr lang="en-US" altLang="zh-CN" sz="1800" dirty="0" smtClean="0">
                <a:sym typeface="Wingdings" pitchFamily="2" charset="2"/>
              </a:rPr>
              <a:t>The</a:t>
            </a:r>
            <a:r>
              <a:rPr lang="zh-CN" altLang="en-US" sz="1800" dirty="0" smtClean="0">
                <a:sym typeface="Wingdings" pitchFamily="2" charset="2"/>
              </a:rPr>
              <a:t> </a:t>
            </a:r>
            <a:r>
              <a:rPr lang="en-US" altLang="zh-CN" sz="1800" dirty="0" smtClean="0">
                <a:sym typeface="Wingdings" pitchFamily="2" charset="2"/>
              </a:rPr>
              <a:t>way</a:t>
            </a:r>
            <a:r>
              <a:rPr lang="zh-CN" altLang="en-US" sz="1800" dirty="0" smtClean="0">
                <a:sym typeface="Wingdings" pitchFamily="2" charset="2"/>
              </a:rPr>
              <a:t> </a:t>
            </a:r>
            <a:r>
              <a:rPr lang="en-US" altLang="zh-CN" sz="1800" dirty="0" smtClean="0">
                <a:sym typeface="Wingdings" pitchFamily="2" charset="2"/>
              </a:rPr>
              <a:t>we</a:t>
            </a:r>
            <a:r>
              <a:rPr lang="zh-CN" altLang="en-US" sz="1800" dirty="0" smtClean="0">
                <a:sym typeface="Wingdings" pitchFamily="2" charset="2"/>
              </a:rPr>
              <a:t> </a:t>
            </a:r>
            <a:r>
              <a:rPr lang="en-US" altLang="zh-CN" sz="1800" dirty="0" smtClean="0">
                <a:sym typeface="Wingdings" pitchFamily="2" charset="2"/>
              </a:rPr>
              <a:t>find</a:t>
            </a:r>
            <a:r>
              <a:rPr lang="zh-CN" altLang="en-US" sz="1800" dirty="0" smtClean="0">
                <a:sym typeface="Wingdings" pitchFamily="2" charset="2"/>
              </a:rPr>
              <a:t> </a:t>
            </a:r>
            <a:r>
              <a:rPr lang="en-US" altLang="zh-CN" sz="1800" dirty="0" smtClean="0">
                <a:sym typeface="Wingdings" pitchFamily="2" charset="2"/>
              </a:rPr>
              <a:t>the</a:t>
            </a:r>
            <a:r>
              <a:rPr lang="zh-CN" altLang="en-US" sz="1800" dirty="0" smtClean="0">
                <a:sym typeface="Wingdings" pitchFamily="2" charset="2"/>
              </a:rPr>
              <a:t> </a:t>
            </a:r>
            <a:r>
              <a:rPr lang="en-US" altLang="zh-CN" sz="1800" dirty="0" smtClean="0">
                <a:sym typeface="Wingdings" pitchFamily="2" charset="2"/>
              </a:rPr>
              <a:t>multiple</a:t>
            </a:r>
            <a:r>
              <a:rPr lang="zh-CN" altLang="en-US" sz="1800" dirty="0" smtClean="0">
                <a:sym typeface="Wingdings" pitchFamily="2" charset="2"/>
              </a:rPr>
              <a:t> </a:t>
            </a:r>
            <a:r>
              <a:rPr lang="en-US" altLang="zh-CN" sz="1800" dirty="0" err="1" smtClean="0">
                <a:sym typeface="Wingdings" pitchFamily="2" charset="2"/>
              </a:rPr>
              <a:t>ToFs</a:t>
            </a:r>
            <a:r>
              <a:rPr lang="zh-CN" altLang="en-US" sz="1800" dirty="0" smtClean="0">
                <a:sym typeface="Wingdings" pitchFamily="2" charset="2"/>
              </a:rPr>
              <a:t> </a:t>
            </a:r>
            <a:r>
              <a:rPr lang="en-US" altLang="zh-CN" sz="1800" dirty="0" smtClean="0">
                <a:sym typeface="Wingdings" pitchFamily="2" charset="2"/>
              </a:rPr>
              <a:t>over</a:t>
            </a:r>
            <a:r>
              <a:rPr lang="zh-CN" altLang="en-US" sz="1800" dirty="0" smtClean="0">
                <a:sym typeface="Wingdings" pitchFamily="2" charset="2"/>
              </a:rPr>
              <a:t> </a:t>
            </a:r>
            <a:r>
              <a:rPr lang="en-US" altLang="zh-CN" sz="1800" dirty="0" smtClean="0">
                <a:sym typeface="Wingdings" pitchFamily="2" charset="2"/>
              </a:rPr>
              <a:t>the</a:t>
            </a:r>
            <a:r>
              <a:rPr lang="zh-CN" altLang="en-US" sz="1800" dirty="0" smtClean="0">
                <a:sym typeface="Wingdings" pitchFamily="2" charset="2"/>
              </a:rPr>
              <a:t> </a:t>
            </a:r>
            <a:r>
              <a:rPr lang="en-US" altLang="zh-CN" sz="1800" dirty="0" smtClean="0">
                <a:sym typeface="Wingdings" pitchFamily="2" charset="2"/>
              </a:rPr>
              <a:t>image</a:t>
            </a:r>
            <a:r>
              <a:rPr lang="zh-CN" altLang="en-US" sz="1800" dirty="0" smtClean="0">
                <a:sym typeface="Wingdings" pitchFamily="2" charset="2"/>
              </a:rPr>
              <a:t> </a:t>
            </a:r>
            <a:r>
              <a:rPr lang="en-US" altLang="zh-CN" sz="1800" dirty="0" smtClean="0">
                <a:sym typeface="Wingdings" pitchFamily="2" charset="2"/>
              </a:rPr>
              <a:t>set</a:t>
            </a:r>
            <a:r>
              <a:rPr lang="zh-CN" altLang="en-US" sz="1800" dirty="0" smtClean="0">
                <a:sym typeface="Wingdings" pitchFamily="2" charset="2"/>
              </a:rPr>
              <a:t> </a:t>
            </a:r>
            <a:r>
              <a:rPr lang="en-US" altLang="zh-CN" sz="1800" dirty="0" smtClean="0">
                <a:sym typeface="Wingdings" pitchFamily="2" charset="2"/>
              </a:rPr>
              <a:t>omega</a:t>
            </a:r>
            <a:r>
              <a:rPr lang="zh-CN" altLang="en-US" sz="1800" dirty="0" smtClean="0">
                <a:sym typeface="Wingdings" pitchFamily="2" charset="2"/>
              </a:rPr>
              <a:t> </a:t>
            </a:r>
            <a:r>
              <a:rPr lang="en-US" altLang="zh-CN" sz="1800" dirty="0" smtClean="0">
                <a:sym typeface="Wingdings" pitchFamily="2" charset="2"/>
              </a:rPr>
              <a:t>is</a:t>
            </a:r>
            <a:r>
              <a:rPr lang="zh-CN" altLang="en-US" sz="1800" dirty="0" smtClean="0">
                <a:sym typeface="Wingdings" pitchFamily="2" charset="2"/>
              </a:rPr>
              <a:t> </a:t>
            </a:r>
            <a:r>
              <a:rPr lang="en-US" altLang="zh-CN" sz="1800" dirty="0" smtClean="0">
                <a:sym typeface="Wingdings" pitchFamily="2" charset="2"/>
              </a:rPr>
              <a:t>to</a:t>
            </a:r>
            <a:r>
              <a:rPr lang="zh-CN" altLang="en-US" sz="1800" dirty="0" smtClean="0">
                <a:sym typeface="Wingdings" pitchFamily="2" charset="2"/>
              </a:rPr>
              <a:t> </a:t>
            </a:r>
            <a:r>
              <a:rPr lang="en-US" altLang="zh-CN" sz="1800" dirty="0" smtClean="0">
                <a:sym typeface="Wingdings" pitchFamily="2" charset="2"/>
              </a:rPr>
              <a:t>cluster</a:t>
            </a:r>
            <a:r>
              <a:rPr lang="zh-CN" altLang="en-US" sz="1800" dirty="0" smtClean="0">
                <a:sym typeface="Wingdings" pitchFamily="2" charset="2"/>
              </a:rPr>
              <a:t> </a:t>
            </a:r>
            <a:r>
              <a:rPr lang="en-US" altLang="zh-CN" sz="1800" dirty="0" smtClean="0">
                <a:sym typeface="Wingdings" pitchFamily="2" charset="2"/>
              </a:rPr>
              <a:t>the</a:t>
            </a:r>
            <a:r>
              <a:rPr lang="zh-CN" altLang="en-US" sz="1800" dirty="0" smtClean="0">
                <a:sym typeface="Wingdings" pitchFamily="2" charset="2"/>
              </a:rPr>
              <a:t> </a:t>
            </a:r>
            <a:r>
              <a:rPr lang="en-US" altLang="zh-CN" sz="1800" dirty="0" smtClean="0">
                <a:sym typeface="Wingdings" pitchFamily="2" charset="2"/>
              </a:rPr>
              <a:t>threads.</a:t>
            </a:r>
            <a:r>
              <a:rPr lang="zh-CN" altLang="en-US" sz="1800" dirty="0" smtClean="0">
                <a:sym typeface="Wingdings" pitchFamily="2" charset="2"/>
              </a:rPr>
              <a:t> </a:t>
            </a:r>
            <a:r>
              <a:rPr lang="en-US" altLang="zh-CN" sz="1800" dirty="0" smtClean="0">
                <a:sym typeface="Wingdings" pitchFamily="2" charset="2"/>
              </a:rPr>
              <a:t>Remember</a:t>
            </a:r>
            <a:r>
              <a:rPr lang="zh-CN" altLang="en-US" sz="1800" dirty="0" smtClean="0">
                <a:sym typeface="Wingdings" pitchFamily="2" charset="2"/>
              </a:rPr>
              <a:t>, </a:t>
            </a:r>
            <a:r>
              <a:rPr lang="en-US" altLang="zh-CN" sz="1800" dirty="0" smtClean="0">
                <a:sym typeface="Wingdings" pitchFamily="2" charset="2"/>
              </a:rPr>
              <a:t>the</a:t>
            </a:r>
            <a:r>
              <a:rPr lang="zh-CN" altLang="en-US" sz="1800" dirty="0" smtClean="0">
                <a:sym typeface="Wingdings" pitchFamily="2" charset="2"/>
              </a:rPr>
              <a:t> </a:t>
            </a:r>
            <a:r>
              <a:rPr lang="en-US" altLang="zh-CN" sz="1800" dirty="0" smtClean="0">
                <a:sym typeface="Wingdings" pitchFamily="2" charset="2"/>
              </a:rPr>
              <a:t>thread</a:t>
            </a:r>
            <a:r>
              <a:rPr lang="zh-CN" altLang="en-US" sz="1800" dirty="0" smtClean="0">
                <a:sym typeface="Wingdings" pitchFamily="2" charset="2"/>
              </a:rPr>
              <a:t> </a:t>
            </a:r>
            <a:r>
              <a:rPr lang="en-US" altLang="zh-CN" sz="1800" dirty="0" smtClean="0">
                <a:sym typeface="Wingdings" pitchFamily="2" charset="2"/>
              </a:rPr>
              <a:t>is</a:t>
            </a:r>
            <a:r>
              <a:rPr lang="zh-CN" altLang="en-US" sz="1800" dirty="0" smtClean="0">
                <a:sym typeface="Wingdings" pitchFamily="2" charset="2"/>
              </a:rPr>
              <a:t> </a:t>
            </a:r>
            <a:r>
              <a:rPr lang="en-US" altLang="zh-CN" sz="1800" dirty="0" smtClean="0">
                <a:sym typeface="Wingdings" pitchFamily="2" charset="2"/>
              </a:rPr>
              <a:t>represented</a:t>
            </a:r>
            <a:r>
              <a:rPr lang="zh-CN" altLang="en-US" sz="1800" dirty="0" smtClean="0">
                <a:sym typeface="Wingdings" pitchFamily="2" charset="2"/>
              </a:rPr>
              <a:t> </a:t>
            </a:r>
            <a:r>
              <a:rPr lang="en-US" altLang="zh-CN" sz="1800" dirty="0" smtClean="0">
                <a:sym typeface="Wingdings" pitchFamily="2" charset="2"/>
              </a:rPr>
              <a:t>by</a:t>
            </a:r>
            <a:r>
              <a:rPr lang="zh-CN" altLang="en-US" sz="1800" dirty="0" smtClean="0">
                <a:sym typeface="Wingdings" pitchFamily="2" charset="2"/>
              </a:rPr>
              <a:t> </a:t>
            </a:r>
            <a:r>
              <a:rPr lang="en-US" altLang="zh-CN" sz="1800" dirty="0" smtClean="0">
                <a:sym typeface="Wingdings" pitchFamily="2" charset="2"/>
              </a:rPr>
              <a:t>a</a:t>
            </a:r>
            <a:r>
              <a:rPr lang="zh-CN" altLang="en-US" sz="1800" dirty="0" smtClean="0">
                <a:sym typeface="Wingdings" pitchFamily="2" charset="2"/>
              </a:rPr>
              <a:t> </a:t>
            </a:r>
            <a:r>
              <a:rPr lang="en-US" altLang="zh-CN" sz="1800" dirty="0" smtClean="0">
                <a:sym typeface="Wingdings" pitchFamily="2" charset="2"/>
              </a:rPr>
              <a:t>set</a:t>
            </a:r>
            <a:r>
              <a:rPr lang="zh-CN" altLang="en-US" sz="1800" dirty="0" smtClean="0">
                <a:sym typeface="Wingdings" pitchFamily="2" charset="2"/>
              </a:rPr>
              <a:t> </a:t>
            </a:r>
            <a:r>
              <a:rPr lang="en-US" altLang="zh-CN" sz="1800" dirty="0" smtClean="0">
                <a:sym typeface="Wingdings" pitchFamily="2" charset="2"/>
              </a:rPr>
              <a:t>of</a:t>
            </a:r>
            <a:r>
              <a:rPr lang="zh-CN" altLang="en-US" sz="1800" dirty="0" smtClean="0">
                <a:sym typeface="Wingdings" pitchFamily="2" charset="2"/>
              </a:rPr>
              <a:t> </a:t>
            </a:r>
            <a:r>
              <a:rPr lang="en-US" altLang="zh-CN" sz="1800" dirty="0" smtClean="0">
                <a:sym typeface="Wingdings" pitchFamily="2" charset="2"/>
              </a:rPr>
              <a:t>image</a:t>
            </a:r>
            <a:r>
              <a:rPr lang="zh-CN" altLang="en-US" sz="1800" dirty="0" smtClean="0">
                <a:sym typeface="Wingdings" pitchFamily="2" charset="2"/>
              </a:rPr>
              <a:t> </a:t>
            </a:r>
            <a:r>
              <a:rPr lang="en-US" altLang="zh-CN" sz="1800" dirty="0" smtClean="0">
                <a:sym typeface="Wingdings" pitchFamily="2" charset="2"/>
              </a:rPr>
              <a:t>Ids.</a:t>
            </a:r>
            <a:r>
              <a:rPr lang="zh-CN" altLang="en-US" sz="1800" dirty="0" smtClean="0">
                <a:sym typeface="Wingdings" pitchFamily="2" charset="2"/>
              </a:rPr>
              <a:t> </a:t>
            </a:r>
            <a:r>
              <a:rPr lang="en-US" altLang="zh-CN" sz="1800" dirty="0" smtClean="0">
                <a:sym typeface="Wingdings" pitchFamily="2" charset="2"/>
              </a:rPr>
              <a:t>So</a:t>
            </a:r>
            <a:r>
              <a:rPr lang="zh-CN" altLang="en-US" sz="1800" dirty="0" smtClean="0">
                <a:sym typeface="Wingdings" pitchFamily="2" charset="2"/>
              </a:rPr>
              <a:t> </a:t>
            </a:r>
            <a:r>
              <a:rPr lang="en-US" altLang="zh-CN" sz="1800" dirty="0" smtClean="0">
                <a:sym typeface="Wingdings" pitchFamily="2" charset="2"/>
              </a:rPr>
              <a:t>we</a:t>
            </a:r>
            <a:r>
              <a:rPr lang="zh-CN" altLang="en-US" sz="1800" dirty="0" smtClean="0">
                <a:sym typeface="Wingdings" pitchFamily="2" charset="2"/>
              </a:rPr>
              <a:t> </a:t>
            </a:r>
            <a:r>
              <a:rPr lang="en-US" altLang="zh-CN" sz="1800" dirty="0" smtClean="0">
                <a:sym typeface="Wingdings" pitchFamily="2" charset="2"/>
              </a:rPr>
              <a:t>use</a:t>
            </a:r>
            <a:r>
              <a:rPr lang="zh-CN" altLang="en-US" sz="1800" dirty="0" smtClean="0">
                <a:sym typeface="Wingdings" pitchFamily="2" charset="2"/>
              </a:rPr>
              <a:t> </a:t>
            </a:r>
            <a:r>
              <a:rPr lang="en-US" altLang="zh-CN" sz="1800" dirty="0" smtClean="0">
                <a:sym typeface="Wingdings" pitchFamily="2" charset="2"/>
              </a:rPr>
              <a:t>min-Hash</a:t>
            </a:r>
            <a:r>
              <a:rPr lang="zh-CN" altLang="en-US" sz="1800" dirty="0" smtClean="0">
                <a:sym typeface="Wingdings" pitchFamily="2" charset="2"/>
              </a:rPr>
              <a:t> </a:t>
            </a:r>
            <a:r>
              <a:rPr lang="en-US" altLang="zh-CN" sz="1800" dirty="0" smtClean="0">
                <a:sym typeface="Wingdings" pitchFamily="2" charset="2"/>
              </a:rPr>
              <a:t>for</a:t>
            </a:r>
            <a:r>
              <a:rPr lang="zh-CN" altLang="en-US" sz="1800" dirty="0" smtClean="0">
                <a:sym typeface="Wingdings" pitchFamily="2" charset="2"/>
              </a:rPr>
              <a:t> </a:t>
            </a:r>
            <a:r>
              <a:rPr lang="en-US" altLang="zh-CN" sz="1800" dirty="0" smtClean="0">
                <a:sym typeface="Wingdings" pitchFamily="2" charset="2"/>
              </a:rPr>
              <a:t>the</a:t>
            </a:r>
            <a:r>
              <a:rPr lang="zh-CN" altLang="en-US" sz="1800" dirty="0" smtClean="0">
                <a:sym typeface="Wingdings" pitchFamily="2" charset="2"/>
              </a:rPr>
              <a:t> </a:t>
            </a:r>
            <a:r>
              <a:rPr lang="en-US" altLang="zh-CN" sz="1800" dirty="0" smtClean="0">
                <a:sym typeface="Wingdings" pitchFamily="2" charset="2"/>
              </a:rPr>
              <a:t>thread</a:t>
            </a:r>
            <a:r>
              <a:rPr lang="zh-CN" altLang="en-US" sz="1800" dirty="0" smtClean="0">
                <a:sym typeface="Wingdings" pitchFamily="2" charset="2"/>
              </a:rPr>
              <a:t> </a:t>
            </a:r>
            <a:r>
              <a:rPr lang="en-US" altLang="zh-CN" sz="1800" dirty="0" smtClean="0">
                <a:sym typeface="Wingdings" pitchFamily="2" charset="2"/>
              </a:rPr>
              <a:t>clustering.</a:t>
            </a:r>
            <a:r>
              <a:rPr lang="zh-CN" altLang="en-US" sz="1800" dirty="0" smtClean="0">
                <a:sym typeface="Wingdings" pitchFamily="2" charset="2"/>
              </a:rPr>
              <a:t> </a:t>
            </a:r>
            <a:endParaRPr lang="en-US" altLang="zh-CN" sz="1800" dirty="0" smtClean="0">
              <a:sym typeface="Wingdings" pitchFamily="2" charset="2"/>
            </a:endParaRPr>
          </a:p>
          <a:p>
            <a:pPr marL="0" marR="0" lvl="2" indent="0" algn="l" defTabSz="914400" rtl="0" eaLnBrk="1" fontAlgn="auto" latinLnBrk="0" hangingPunct="1">
              <a:lnSpc>
                <a:spcPct val="100000"/>
              </a:lnSpc>
              <a:spcBef>
                <a:spcPts val="0"/>
              </a:spcBef>
              <a:spcAft>
                <a:spcPts val="0"/>
              </a:spcAft>
              <a:buClrTx/>
              <a:buSzTx/>
              <a:buFontTx/>
              <a:buNone/>
              <a:tabLst/>
              <a:defRPr/>
            </a:pPr>
            <a:r>
              <a:rPr lang="en-US" altLang="zh-CN" sz="1800" baseline="0" dirty="0" smtClean="0"/>
              <a:t>Comparing to the traditional work which cluster over images, we do clustering over thread of features, which significantly boosts the performance, in terms of the speed and the chance to find the small instance.</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altLang="zh-CN" sz="1800" dirty="0" smtClean="0">
              <a:sym typeface="Wingdings" pitchFamily="2" charset="2"/>
            </a:endParaRPr>
          </a:p>
        </p:txBody>
      </p:sp>
      <p:sp>
        <p:nvSpPr>
          <p:cNvPr id="4" name="灯片编号占位符 3"/>
          <p:cNvSpPr>
            <a:spLocks noGrp="1"/>
          </p:cNvSpPr>
          <p:nvPr>
            <p:ph type="sldNum" sz="quarter" idx="10"/>
          </p:nvPr>
        </p:nvSpPr>
        <p:spPr/>
        <p:txBody>
          <a:bodyPr/>
          <a:lstStyle/>
          <a:p>
            <a:fld id="{4D1B091B-5336-4FC5-ABF0-60CC9FEAC9F8}" type="slidenum">
              <a:rPr lang="zh-CN" altLang="en-US" smtClean="0"/>
              <a:pPr/>
              <a:t>9</a:t>
            </a:fld>
            <a:endParaRPr lang="zh-CN" altLang="en-US"/>
          </a:p>
        </p:txBody>
      </p:sp>
    </p:spTree>
    <p:extLst>
      <p:ext uri="{BB962C8B-B14F-4D97-AF65-F5344CB8AC3E}">
        <p14:creationId xmlns:p14="http://schemas.microsoft.com/office/powerpoint/2010/main" val="15540681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74637"/>
            <a:ext cx="8229600" cy="1143000"/>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2" name="Shape 12"/>
          <p:cNvSpPr txBox="1">
            <a:spLocks noGrp="1"/>
          </p:cNvSpPr>
          <p:nvPr>
            <p:ph type="body" idx="1"/>
          </p:nvPr>
        </p:nvSpPr>
        <p:spPr>
          <a:xfrm>
            <a:off x="457200" y="1600200"/>
            <a:ext cx="8229600" cy="4967700"/>
          </a:xfrm>
          <a:prstGeom prst="rect">
            <a:avLst/>
          </a:prstGeom>
        </p:spPr>
        <p:txBody>
          <a:bodyPr lIns="91425" tIns="91425" rIns="91425" bIns="91425" anchor="t" anchorCtr="0"/>
          <a:lstStyle>
            <a:lvl1pPr>
              <a:defRPr/>
            </a:lvl1pPr>
            <a:lvl2pPr indent="457200">
              <a:defRPr/>
            </a:lvl2pPr>
            <a:lvl3pPr indent="914400">
              <a:defRPr/>
            </a:lvl3pPr>
            <a:lvl4pPr indent="1371600">
              <a:defRPr/>
            </a:lvl4pPr>
            <a:lvl5pPr>
              <a:defRPr/>
            </a:lvl5pPr>
            <a:lvl6pPr>
              <a:defRPr/>
            </a:lvl6pPr>
            <a:lvl7pPr>
              <a:defRPr/>
            </a:lvl7pPr>
            <a:lvl8pPr>
              <a:defRPr/>
            </a:lvl8pPr>
            <a:lvl9pP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52.png"/></Relationships>
</file>

<file path=ppt/slides/_rels/slide12.xml.rels><?xml version="1.0" encoding="UTF-8" standalone="yes"?>
<Relationships xmlns="http://schemas.openxmlformats.org/package/2006/relationships"><Relationship Id="rId3" Type="http://schemas.openxmlformats.org/officeDocument/2006/relationships/image" Target="../media/image53.png"/><Relationship Id="rId4" Type="http://schemas.openxmlformats.org/officeDocument/2006/relationships/chart" Target="../charts/chart1.xml"/><Relationship Id="rId5" Type="http://schemas.openxmlformats.org/officeDocument/2006/relationships/chart" Target="../charts/chart2.xml"/><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4" Type="http://schemas.openxmlformats.org/officeDocument/2006/relationships/chart" Target="../charts/chart4.xml"/><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54.png"/><Relationship Id="rId4" Type="http://schemas.openxmlformats.org/officeDocument/2006/relationships/chart" Target="../charts/chart5.xml"/><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55.png"/><Relationship Id="rId4" Type="http://schemas.openxmlformats.org/officeDocument/2006/relationships/image" Target="../media/image56.png"/><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57.png"/><Relationship Id="rId4" Type="http://schemas.openxmlformats.org/officeDocument/2006/relationships/image" Target="../media/image58.png"/><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59.png"/><Relationship Id="rId4" Type="http://schemas.openxmlformats.org/officeDocument/2006/relationships/image" Target="../media/image56.png"/><Relationship Id="rId5" Type="http://schemas.openxmlformats.org/officeDocument/2006/relationships/image" Target="../media/image60.png"/><Relationship Id="rId6" Type="http://schemas.openxmlformats.org/officeDocument/2006/relationships/image" Target="../media/image61.png"/><Relationship Id="rId7" Type="http://schemas.openxmlformats.org/officeDocument/2006/relationships/image" Target="../media/image62.png"/><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20" Type="http://schemas.openxmlformats.org/officeDocument/2006/relationships/image" Target="../media/image20.png"/><Relationship Id="rId21" Type="http://schemas.openxmlformats.org/officeDocument/2006/relationships/image" Target="../media/image21.png"/><Relationship Id="rId22" Type="http://schemas.openxmlformats.org/officeDocument/2006/relationships/image" Target="../media/image22.png"/><Relationship Id="rId23" Type="http://schemas.openxmlformats.org/officeDocument/2006/relationships/image" Target="../media/image23.png"/><Relationship Id="rId24" Type="http://schemas.openxmlformats.org/officeDocument/2006/relationships/image" Target="../media/image24.png"/><Relationship Id="rId25" Type="http://schemas.openxmlformats.org/officeDocument/2006/relationships/image" Target="../media/image25.png"/><Relationship Id="rId26" Type="http://schemas.openxmlformats.org/officeDocument/2006/relationships/image" Target="../media/image26.png"/><Relationship Id="rId27" Type="http://schemas.openxmlformats.org/officeDocument/2006/relationships/image" Target="../media/image27.png"/><Relationship Id="rId28" Type="http://schemas.openxmlformats.org/officeDocument/2006/relationships/image" Target="../media/image28.png"/><Relationship Id="rId29"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30" Type="http://schemas.openxmlformats.org/officeDocument/2006/relationships/image" Target="../media/image30.png"/><Relationship Id="rId31" Type="http://schemas.openxmlformats.org/officeDocument/2006/relationships/image" Target="../media/image31.png"/><Relationship Id="rId32" Type="http://schemas.openxmlformats.org/officeDocument/2006/relationships/image" Target="../media/image32.png"/><Relationship Id="rId9" Type="http://schemas.openxmlformats.org/officeDocument/2006/relationships/image" Target="../media/image9.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33" Type="http://schemas.openxmlformats.org/officeDocument/2006/relationships/image" Target="../media/image33.png"/><Relationship Id="rId34" Type="http://schemas.openxmlformats.org/officeDocument/2006/relationships/image" Target="../media/image34.png"/><Relationship Id="rId35" Type="http://schemas.openxmlformats.org/officeDocument/2006/relationships/image" Target="../media/image35.png"/><Relationship Id="rId36" Type="http://schemas.openxmlformats.org/officeDocument/2006/relationships/image" Target="../media/image36.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image" Target="../media/image19.png"/><Relationship Id="rId37" Type="http://schemas.openxmlformats.org/officeDocument/2006/relationships/image" Target="../media/image3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63.jpeg"/><Relationship Id="rId4" Type="http://schemas.openxmlformats.org/officeDocument/2006/relationships/image" Target="../media/image64.jpeg"/><Relationship Id="rId5" Type="http://schemas.openxmlformats.org/officeDocument/2006/relationships/image" Target="../media/image65.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6.xml.rels><?xml version="1.0" encoding="UTF-8" standalone="yes"?>
<Relationships xmlns="http://schemas.openxmlformats.org/package/2006/relationships"><Relationship Id="rId3" Type="http://schemas.openxmlformats.org/officeDocument/2006/relationships/image" Target="../media/image49.jpeg"/><Relationship Id="rId4" Type="http://schemas.openxmlformats.org/officeDocument/2006/relationships/image" Target="../media/image50.jpeg"/><Relationship Id="rId5" Type="http://schemas.openxmlformats.org/officeDocument/2006/relationships/image" Target="../media/image51.jpe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7.xml.rels><?xml version="1.0" encoding="UTF-8" standalone="yes"?>
<Relationships xmlns="http://schemas.openxmlformats.org/package/2006/relationships"><Relationship Id="rId3" Type="http://schemas.openxmlformats.org/officeDocument/2006/relationships/image" Target="../media/image69.png"/><Relationship Id="rId4" Type="http://schemas.openxmlformats.org/officeDocument/2006/relationships/image" Target="../media/image70.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5.xml"/><Relationship Id="rId4" Type="http://schemas.openxmlformats.org/officeDocument/2006/relationships/oleObject" Target="../embeddings/oleObject1.bin"/><Relationship Id="rId5" Type="http://schemas.openxmlformats.org/officeDocument/2006/relationships/image" Target="../media/image71.wmf"/><Relationship Id="rId6" Type="http://schemas.openxmlformats.org/officeDocument/2006/relationships/image" Target="../media/image72.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5" Type="http://schemas.openxmlformats.org/officeDocument/2006/relationships/image" Target="../media/image40.png"/><Relationship Id="rId6" Type="http://schemas.openxmlformats.org/officeDocument/2006/relationships/image" Target="../media/image41.png"/><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6.xml"/><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image" Target="../media/image54.png"/><Relationship Id="rId7" Type="http://schemas.openxmlformats.org/officeDocument/2006/relationships/oleObject" Target="../embeddings/oleObject2.bin"/><Relationship Id="rId8" Type="http://schemas.openxmlformats.org/officeDocument/2006/relationships/image" Target="../media/image73.wmf"/><Relationship Id="rId1" Type="http://schemas.openxmlformats.org/officeDocument/2006/relationships/vmlDrawing" Target="../drawings/vmlDrawing2.vml"/><Relationship Id="rId2"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 Id="rId3" Type="http://schemas.openxmlformats.org/officeDocument/2006/relationships/image" Target="../media/image75.png"/></Relationships>
</file>

<file path=ppt/slides/_rels/slide4.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png"/><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45.png"/><Relationship Id="rId5" Type="http://schemas.openxmlformats.org/officeDocument/2006/relationships/image" Target="../media/image46.png"/><Relationship Id="rId6" Type="http://schemas.openxmlformats.org/officeDocument/2006/relationships/image" Target="../media/image47.jpeg"/><Relationship Id="rId7" Type="http://schemas.openxmlformats.org/officeDocument/2006/relationships/image" Target="../media/image48.png"/><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49.jpeg"/><Relationship Id="rId4" Type="http://schemas.openxmlformats.org/officeDocument/2006/relationships/image" Target="../media/image50.jpeg"/><Relationship Id="rId5" Type="http://schemas.openxmlformats.org/officeDocument/2006/relationships/image" Target="../media/image51.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49.jpeg"/><Relationship Id="rId4" Type="http://schemas.openxmlformats.org/officeDocument/2006/relationships/image" Target="../media/image50.jpeg"/><Relationship Id="rId5" Type="http://schemas.openxmlformats.org/officeDocument/2006/relationships/image" Target="../media/image51.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0" y="1340768"/>
            <a:ext cx="9144000" cy="2448272"/>
          </a:xfrm>
          <a:prstGeom prst="rect">
            <a:avLst/>
          </a:prstGeom>
          <a:solidFill>
            <a:schemeClr val="tx1">
              <a:lumMod val="75000"/>
              <a:lumOff val="25000"/>
            </a:schemeClr>
          </a:solidFill>
        </p:spPr>
        <p:txBody>
          <a:bodyPr>
            <a:normAutofit/>
          </a:bodyPr>
          <a:lstStyle/>
          <a:p>
            <a:r>
              <a:rPr lang="en-US" altLang="zh-CN" sz="4000" dirty="0" smtClean="0">
                <a:solidFill>
                  <a:srgbClr val="6BCC48"/>
                </a:solidFill>
              </a:rPr>
              <a:t>Scalable Visual Instance Mining with Threads of Features</a:t>
            </a:r>
            <a:endParaRPr lang="zh-CN" altLang="en-US" sz="4000" dirty="0">
              <a:solidFill>
                <a:srgbClr val="6BCC48"/>
              </a:solidFill>
            </a:endParaRPr>
          </a:p>
        </p:txBody>
      </p:sp>
      <p:sp>
        <p:nvSpPr>
          <p:cNvPr id="3" name="副标题 2"/>
          <p:cNvSpPr>
            <a:spLocks noGrp="1"/>
          </p:cNvSpPr>
          <p:nvPr>
            <p:ph type="subTitle" idx="1"/>
          </p:nvPr>
        </p:nvSpPr>
        <p:spPr>
          <a:xfrm>
            <a:off x="0" y="3789040"/>
            <a:ext cx="9144000" cy="3068960"/>
          </a:xfrm>
        </p:spPr>
        <p:txBody>
          <a:bodyPr>
            <a:normAutofit/>
          </a:bodyPr>
          <a:lstStyle/>
          <a:p>
            <a:pPr lvl="0"/>
            <a:endParaRPr lang="en" sz="1800" dirty="0" smtClean="0">
              <a:solidFill>
                <a:schemeClr val="tx1"/>
              </a:solidFill>
              <a:latin typeface="Cambria Math" pitchFamily="18" charset="0"/>
              <a:ea typeface="Cambria Math" pitchFamily="18" charset="0"/>
            </a:endParaRPr>
          </a:p>
          <a:p>
            <a:pPr lvl="0"/>
            <a:endParaRPr lang="en" sz="1800" dirty="0" smtClean="0">
              <a:solidFill>
                <a:schemeClr val="tx1"/>
              </a:solidFill>
              <a:latin typeface="Cambria Math" pitchFamily="18" charset="0"/>
              <a:ea typeface="Cambria Math" pitchFamily="18" charset="0"/>
            </a:endParaRPr>
          </a:p>
          <a:p>
            <a:pPr lvl="0"/>
            <a:r>
              <a:rPr lang="en" sz="1800" dirty="0" smtClean="0">
                <a:solidFill>
                  <a:schemeClr val="tx1"/>
                </a:solidFill>
                <a:latin typeface="Cambria Math" pitchFamily="18" charset="0"/>
                <a:ea typeface="Cambria Math" pitchFamily="18" charset="0"/>
              </a:rPr>
              <a:t>Wei Zhang, </a:t>
            </a:r>
            <a:r>
              <a:rPr lang="en" sz="1800" u="sng" dirty="0" smtClean="0">
                <a:solidFill>
                  <a:schemeClr val="tx1"/>
                </a:solidFill>
                <a:latin typeface="Cambria Math" pitchFamily="18" charset="0"/>
                <a:ea typeface="Cambria Math" pitchFamily="18" charset="0"/>
              </a:rPr>
              <a:t>Hongzhi Li</a:t>
            </a:r>
            <a:r>
              <a:rPr lang="en" sz="1800" dirty="0" smtClean="0">
                <a:solidFill>
                  <a:schemeClr val="tx1"/>
                </a:solidFill>
                <a:latin typeface="Cambria Math" pitchFamily="18" charset="0"/>
                <a:ea typeface="Cambria Math" pitchFamily="18" charset="0"/>
              </a:rPr>
              <a:t>, Chong-Wah Ngo, Shih-Fu Chang</a:t>
            </a:r>
            <a:endParaRPr lang="en" sz="1800" baseline="30000" dirty="0" smtClean="0">
              <a:solidFill>
                <a:schemeClr val="tx1"/>
              </a:solidFill>
              <a:latin typeface="Cambria Math" pitchFamily="18" charset="0"/>
              <a:ea typeface="Cambria Math" pitchFamily="18" charset="0"/>
            </a:endParaRPr>
          </a:p>
          <a:p>
            <a:pPr lvl="0"/>
            <a:endParaRPr lang="en" sz="2000" baseline="30000" dirty="0" smtClean="0">
              <a:solidFill>
                <a:schemeClr val="tx1"/>
              </a:solidFill>
            </a:endParaRPr>
          </a:p>
          <a:p>
            <a:pPr lvl="0"/>
            <a:r>
              <a:rPr lang="en" sz="1800" dirty="0" smtClean="0">
                <a:solidFill>
                  <a:schemeClr val="tx1"/>
                </a:solidFill>
                <a:latin typeface="Times New Roman" pitchFamily="18" charset="0"/>
                <a:cs typeface="Times New Roman" pitchFamily="18" charset="0"/>
              </a:rPr>
              <a:t>City Univeristy of Hong Kong</a:t>
            </a:r>
          </a:p>
          <a:p>
            <a:pPr lvl="0"/>
            <a:r>
              <a:rPr lang="en" sz="1800" dirty="0" smtClean="0">
                <a:solidFill>
                  <a:schemeClr val="tx1"/>
                </a:solidFill>
                <a:latin typeface="Times New Roman" pitchFamily="18" charset="0"/>
                <a:cs typeface="Times New Roman" pitchFamily="18" charset="0"/>
              </a:rPr>
              <a:t>Columbia University</a:t>
            </a:r>
          </a:p>
        </p:txBody>
      </p:sp>
      <p:pic>
        <p:nvPicPr>
          <p:cNvPr id="4" name="图片 3"/>
          <p:cNvPicPr>
            <a:picLocks noChangeAspect="1"/>
          </p:cNvPicPr>
          <p:nvPr/>
        </p:nvPicPr>
        <p:blipFill>
          <a:blip r:embed="rId3" cstate="print"/>
          <a:stretch>
            <a:fillRect/>
          </a:stretch>
        </p:blipFill>
        <p:spPr>
          <a:xfrm>
            <a:off x="35496" y="30222"/>
            <a:ext cx="2664296" cy="950506"/>
          </a:xfrm>
          <a:prstGeom prst="rect">
            <a:avLst/>
          </a:prstGeom>
        </p:spPr>
      </p:pic>
      <p:pic>
        <p:nvPicPr>
          <p:cNvPr id="5" name="图片 4"/>
          <p:cNvPicPr>
            <a:picLocks noChangeAspect="1"/>
          </p:cNvPicPr>
          <p:nvPr/>
        </p:nvPicPr>
        <p:blipFill rotWithShape="1">
          <a:blip r:embed="rId4" cstate="print"/>
          <a:srcRect t="19506" b="15207"/>
          <a:stretch/>
        </p:blipFill>
        <p:spPr>
          <a:xfrm>
            <a:off x="5220072" y="44624"/>
            <a:ext cx="3941586" cy="893233"/>
          </a:xfrm>
          <a:prstGeom prst="rect">
            <a:avLst/>
          </a:prstGeom>
        </p:spPr>
      </p:pic>
      <p:sp>
        <p:nvSpPr>
          <p:cNvPr id="6" name="Slide Number Placeholder 5"/>
          <p:cNvSpPr>
            <a:spLocks noGrp="1"/>
          </p:cNvSpPr>
          <p:nvPr>
            <p:ph type="sldNum" sz="quarter" idx="12"/>
          </p:nvPr>
        </p:nvSpPr>
        <p:spPr/>
        <p:txBody>
          <a:bodyPr/>
          <a:lstStyle/>
          <a:p>
            <a:fld id="{0C913308-F349-4B6D-A68A-DD1791B4A57B}" type="slidenum">
              <a:rPr lang="zh-CN" altLang="en-US" smtClean="0"/>
              <a:pPr/>
              <a:t>1</a:t>
            </a:fld>
            <a:endParaRPr lang="zh-CN" altLang="en-US"/>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897"/>
            <a:ext cx="9144000" cy="1143000"/>
          </a:xfrm>
          <a:prstGeom prst="rect">
            <a:avLst/>
          </a:prstGeom>
          <a:solidFill>
            <a:schemeClr val="tx1">
              <a:lumMod val="75000"/>
              <a:lumOff val="25000"/>
            </a:schemeClr>
          </a:solidFill>
        </p:spPr>
        <p:txBody>
          <a:bodyPr/>
          <a:lstStyle/>
          <a:p>
            <a:pPr algn="l"/>
            <a:r>
              <a:rPr lang="en-US" altLang="zh-CN" dirty="0" smtClean="0">
                <a:solidFill>
                  <a:schemeClr val="bg1"/>
                </a:solidFill>
              </a:rPr>
              <a:t>Min-Hash</a:t>
            </a:r>
            <a:r>
              <a:rPr lang="zh-CN" altLang="en-US" dirty="0" smtClean="0">
                <a:solidFill>
                  <a:schemeClr val="bg1"/>
                </a:solidFill>
              </a:rPr>
              <a:t> </a:t>
            </a:r>
            <a:r>
              <a:rPr lang="en-US" altLang="zh-CN" dirty="0" smtClean="0">
                <a:solidFill>
                  <a:schemeClr val="bg1"/>
                </a:solidFill>
              </a:rPr>
              <a:t>used</a:t>
            </a:r>
            <a:r>
              <a:rPr lang="zh-CN" altLang="en-US" dirty="0" smtClean="0">
                <a:solidFill>
                  <a:schemeClr val="bg1"/>
                </a:solidFill>
              </a:rPr>
              <a:t> </a:t>
            </a:r>
            <a:r>
              <a:rPr lang="en-US" altLang="zh-CN" dirty="0" smtClean="0">
                <a:solidFill>
                  <a:schemeClr val="bg1"/>
                </a:solidFill>
              </a:rPr>
              <a:t>for</a:t>
            </a:r>
            <a:r>
              <a:rPr lang="zh-CN" altLang="en-US" dirty="0" smtClean="0">
                <a:solidFill>
                  <a:schemeClr val="bg1"/>
                </a:solidFill>
              </a:rPr>
              <a:t> </a:t>
            </a:r>
            <a:r>
              <a:rPr lang="en-US" altLang="zh-CN" dirty="0" err="1" smtClean="0">
                <a:solidFill>
                  <a:schemeClr val="bg1"/>
                </a:solidFill>
              </a:rPr>
              <a:t>ToF</a:t>
            </a:r>
            <a:r>
              <a:rPr lang="zh-CN" altLang="en-US" dirty="0" smtClean="0">
                <a:solidFill>
                  <a:schemeClr val="bg1"/>
                </a:solidFill>
              </a:rPr>
              <a:t> </a:t>
            </a:r>
            <a:r>
              <a:rPr lang="en-US" altLang="zh-CN" dirty="0" smtClean="0">
                <a:solidFill>
                  <a:schemeClr val="bg1"/>
                </a:solidFill>
              </a:rPr>
              <a:t>clustering</a:t>
            </a:r>
            <a:endParaRPr lang="zh-CN" altLang="en-US" dirty="0">
              <a:solidFill>
                <a:schemeClr val="bg1"/>
              </a:solidFill>
            </a:endParaRPr>
          </a:p>
        </p:txBody>
      </p:sp>
      <p:sp>
        <p:nvSpPr>
          <p:cNvPr id="53" name="内容占位符 2"/>
          <p:cNvSpPr txBox="1">
            <a:spLocks/>
          </p:cNvSpPr>
          <p:nvPr/>
        </p:nvSpPr>
        <p:spPr>
          <a:xfrm>
            <a:off x="539552" y="1412776"/>
            <a:ext cx="8280920" cy="3672408"/>
          </a:xfrm>
          <a:prstGeom prst="rect">
            <a:avLst/>
          </a:prstGeom>
        </p:spPr>
        <p:txBody>
          <a:bodyPr vert="horz" lIns="91440" tIns="45720" rIns="91440" bIns="45720" rtlCol="0">
            <a:noAutofit/>
          </a:bodyPr>
          <a:lstStyle/>
          <a:p>
            <a:pPr marL="457200" indent="-457200">
              <a:spcBef>
                <a:spcPct val="20000"/>
              </a:spcBef>
              <a:buFont typeface="Arial" panose="020B0604020202020204" pitchFamily="34" charset="0"/>
              <a:buChar char="•"/>
            </a:pPr>
            <a:r>
              <a:rPr lang="en-US" altLang="zh-CN" sz="3200" dirty="0"/>
              <a:t>C</a:t>
            </a:r>
            <a:r>
              <a:rPr lang="en-US" altLang="zh-CN" sz="3200" dirty="0" smtClean="0"/>
              <a:t>ollision probability is independent from instance scale</a:t>
            </a:r>
          </a:p>
          <a:p>
            <a:pPr marL="457200" indent="-457200">
              <a:spcBef>
                <a:spcPct val="20000"/>
              </a:spcBef>
              <a:buFont typeface="Arial" panose="020B0604020202020204" pitchFamily="34" charset="0"/>
              <a:buChar char="•"/>
            </a:pPr>
            <a:r>
              <a:rPr lang="en-US" altLang="zh-CN" sz="3200" dirty="0" smtClean="0"/>
              <a:t>Min-Hash is good for </a:t>
            </a:r>
            <a:r>
              <a:rPr lang="en-US" altLang="zh-CN" sz="3200" dirty="0" err="1" smtClean="0"/>
              <a:t>ToF</a:t>
            </a:r>
            <a:r>
              <a:rPr lang="en-US" altLang="zh-CN" sz="3200" dirty="0" smtClean="0"/>
              <a:t> clustering:</a:t>
            </a:r>
          </a:p>
          <a:p>
            <a:pPr marL="914400" lvl="1" indent="-457200">
              <a:spcBef>
                <a:spcPct val="20000"/>
              </a:spcBef>
              <a:buFont typeface="Arial" panose="020B0604020202020204" pitchFamily="34" charset="0"/>
              <a:buChar char="•"/>
            </a:pPr>
            <a:r>
              <a:rPr lang="en-US" altLang="zh-CN" sz="2800" dirty="0"/>
              <a:t>background features are discarded while threading</a:t>
            </a:r>
          </a:p>
          <a:p>
            <a:pPr marL="914400" lvl="1" indent="-457200">
              <a:spcBef>
                <a:spcPct val="20000"/>
              </a:spcBef>
              <a:buFont typeface="Arial" panose="020B0604020202020204" pitchFamily="34" charset="0"/>
              <a:buChar char="•"/>
            </a:pPr>
            <a:r>
              <a:rPr lang="en-US" altLang="zh-CN" sz="2800" dirty="0" smtClean="0"/>
              <a:t>High</a:t>
            </a:r>
            <a:r>
              <a:rPr lang="zh-CN" altLang="en-US" sz="2800" dirty="0" smtClean="0"/>
              <a:t> </a:t>
            </a:r>
            <a:r>
              <a:rPr lang="en-US" altLang="zh-CN" sz="2800" dirty="0" smtClean="0"/>
              <a:t>similarity </a:t>
            </a:r>
            <a:r>
              <a:rPr lang="en-US" altLang="zh-CN" sz="2800" dirty="0"/>
              <a:t>between </a:t>
            </a:r>
            <a:r>
              <a:rPr lang="en-US" altLang="zh-CN" sz="2800" dirty="0" smtClean="0"/>
              <a:t>threads</a:t>
            </a:r>
            <a:r>
              <a:rPr lang="zh-CN" altLang="en-US" sz="2800" dirty="0" smtClean="0"/>
              <a:t> </a:t>
            </a:r>
            <a:r>
              <a:rPr lang="en-US" altLang="zh-CN" sz="2800" dirty="0" smtClean="0"/>
              <a:t>over</a:t>
            </a:r>
            <a:r>
              <a:rPr lang="zh-CN" altLang="en-US" sz="2800" dirty="0" smtClean="0"/>
              <a:t> </a:t>
            </a:r>
            <a:r>
              <a:rPr lang="en-US" altLang="zh-CN" sz="2800" dirty="0" smtClean="0"/>
              <a:t>the</a:t>
            </a:r>
            <a:r>
              <a:rPr lang="zh-CN" altLang="en-US" sz="2800" dirty="0" smtClean="0"/>
              <a:t> </a:t>
            </a:r>
            <a:r>
              <a:rPr lang="en-US" altLang="zh-CN" sz="2800" dirty="0" smtClean="0"/>
              <a:t>same</a:t>
            </a:r>
            <a:r>
              <a:rPr lang="zh-CN" altLang="en-US" sz="2800" dirty="0" smtClean="0"/>
              <a:t> </a:t>
            </a:r>
            <a:r>
              <a:rPr lang="en-US" altLang="zh-CN" sz="2800" dirty="0" smtClean="0"/>
              <a:t>instance, </a:t>
            </a:r>
            <a:r>
              <a:rPr lang="en-US" altLang="zh-CN" sz="2800" dirty="0"/>
              <a:t>even for small instances</a:t>
            </a:r>
          </a:p>
          <a:p>
            <a:pPr lvl="1">
              <a:spcBef>
                <a:spcPct val="20000"/>
              </a:spcBef>
            </a:pPr>
            <a:endParaRPr kumimoji="0" lang="en-US" altLang="zh-CN" sz="2800" b="0" i="0" u="none" strike="noStrike" kern="1200" cap="none" spc="0" normalizeH="0" baseline="0" noProof="0" dirty="0" smtClean="0">
              <a:ln>
                <a:noFill/>
              </a:ln>
              <a:solidFill>
                <a:schemeClr val="tx1"/>
              </a:solidFill>
              <a:effectLst/>
              <a:uLnTx/>
              <a:uFillTx/>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altLang="zh-CN" sz="32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11" name="Picture 2"/>
          <p:cNvPicPr>
            <a:picLocks noChangeAspect="1" noChangeArrowheads="1"/>
          </p:cNvPicPr>
          <p:nvPr/>
        </p:nvPicPr>
        <p:blipFill>
          <a:blip r:embed="rId3" cstate="print"/>
          <a:srcRect/>
          <a:stretch>
            <a:fillRect/>
          </a:stretch>
        </p:blipFill>
        <p:spPr bwMode="auto">
          <a:xfrm>
            <a:off x="1763688" y="5013176"/>
            <a:ext cx="5649175" cy="1577182"/>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lstStyle/>
          <a:p>
            <a:fld id="{0C913308-F349-4B6D-A68A-DD1791B4A57B}" type="slidenum">
              <a:rPr lang="zh-CN" altLang="en-US" smtClean="0"/>
              <a:pPr/>
              <a:t>10</a:t>
            </a:fld>
            <a:endParaRPr lang="zh-CN" altLang="en-US"/>
          </a:p>
        </p:txBody>
      </p:sp>
    </p:spTree>
    <p:extLst>
      <p:ext uri="{BB962C8B-B14F-4D97-AF65-F5344CB8AC3E}">
        <p14:creationId xmlns:p14="http://schemas.microsoft.com/office/powerpoint/2010/main" val="103700205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0" y="897"/>
            <a:ext cx="9144000" cy="1143000"/>
          </a:xfrm>
          <a:prstGeom prst="rect">
            <a:avLst/>
          </a:prstGeom>
          <a:solidFill>
            <a:schemeClr val="tx1">
              <a:lumMod val="75000"/>
              <a:lumOff val="25000"/>
            </a:schemeClr>
          </a:solidFill>
        </p:spPr>
        <p:txBody>
          <a:bodyPr lIns="91425" tIns="91425" rIns="91425" bIns="91425" anchor="ctr" anchorCtr="0">
            <a:noAutofit/>
          </a:bodyPr>
          <a:lstStyle/>
          <a:p>
            <a:pPr algn="l"/>
            <a:r>
              <a:rPr lang="en" dirty="0" smtClean="0">
                <a:solidFill>
                  <a:schemeClr val="bg1"/>
                </a:solidFill>
              </a:rPr>
              <a:t>    Experiments - dataset</a:t>
            </a:r>
            <a:endParaRPr lang="en" dirty="0">
              <a:solidFill>
                <a:schemeClr val="bg1"/>
              </a:solidFill>
            </a:endParaRPr>
          </a:p>
        </p:txBody>
      </p:sp>
      <p:pic>
        <p:nvPicPr>
          <p:cNvPr id="7" name="Picture 2"/>
          <p:cNvPicPr>
            <a:picLocks noChangeAspect="1" noChangeArrowheads="1"/>
          </p:cNvPicPr>
          <p:nvPr/>
        </p:nvPicPr>
        <p:blipFill>
          <a:blip r:embed="rId3" cstate="print"/>
          <a:srcRect/>
          <a:stretch>
            <a:fillRect/>
          </a:stretch>
        </p:blipFill>
        <p:spPr bwMode="auto">
          <a:xfrm>
            <a:off x="4860032" y="2348880"/>
            <a:ext cx="4172015" cy="2892969"/>
          </a:xfrm>
          <a:prstGeom prst="rect">
            <a:avLst/>
          </a:prstGeom>
          <a:noFill/>
          <a:ln w="9525">
            <a:noFill/>
            <a:miter lim="800000"/>
            <a:headEnd/>
            <a:tailEnd/>
          </a:ln>
        </p:spPr>
      </p:pic>
      <p:sp>
        <p:nvSpPr>
          <p:cNvPr id="8" name="内容占位符 2"/>
          <p:cNvSpPr txBox="1">
            <a:spLocks/>
          </p:cNvSpPr>
          <p:nvPr/>
        </p:nvSpPr>
        <p:spPr>
          <a:xfrm>
            <a:off x="446856" y="1639341"/>
            <a:ext cx="8229600" cy="4525963"/>
          </a:xfrm>
          <a:prstGeom prst="rect">
            <a:avLst/>
          </a:prstGeom>
        </p:spPr>
        <p:txBody>
          <a:bodyPr vert="horz" lIns="91425" tIns="91425" rIns="91425" bIns="91425" rtlCol="0" anchor="t" anchorCtr="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altLang="zh-CN" sz="2800" b="0" i="0" u="none" strike="noStrike" kern="1200" cap="none" spc="0" normalizeH="0" baseline="0" noProof="0" dirty="0" smtClean="0">
                <a:ln>
                  <a:noFill/>
                </a:ln>
                <a:solidFill>
                  <a:schemeClr val="tx1"/>
                </a:solidFill>
                <a:effectLst/>
                <a:uLnTx/>
                <a:uFillTx/>
                <a:latin typeface="+mn-lt"/>
                <a:ea typeface="+mn-ea"/>
                <a:cs typeface="+mn-cs"/>
              </a:rPr>
              <a:t>Annotated dataset</a:t>
            </a:r>
          </a:p>
          <a:p>
            <a:pPr marL="800100" lvl="1" indent="-342900">
              <a:spcBef>
                <a:spcPct val="20000"/>
              </a:spcBef>
              <a:buFont typeface="Arial" pitchFamily="34" charset="0"/>
              <a:buChar char="•"/>
            </a:pPr>
            <a:r>
              <a:rPr lang="en-US" altLang="zh-CN" sz="2400" dirty="0" smtClean="0">
                <a:solidFill>
                  <a:schemeClr val="accent1"/>
                </a:solidFill>
              </a:rPr>
              <a:t>MQA</a:t>
            </a:r>
            <a:endParaRPr lang="en-US" altLang="zh-CN" sz="2400" dirty="0" smtClean="0"/>
          </a:p>
          <a:p>
            <a:pPr marL="1257300" lvl="2" indent="-342900">
              <a:spcBef>
                <a:spcPct val="20000"/>
              </a:spcBef>
              <a:buFont typeface="Arial" pitchFamily="34" charset="0"/>
              <a:buChar char="•"/>
            </a:pPr>
            <a:r>
              <a:rPr lang="en-US" altLang="zh-CN" sz="2400" dirty="0" smtClean="0"/>
              <a:t>small objects</a:t>
            </a:r>
          </a:p>
          <a:p>
            <a:pPr marL="800100" lvl="1" indent="-342900">
              <a:spcBef>
                <a:spcPct val="20000"/>
              </a:spcBef>
              <a:buFont typeface="Arial" pitchFamily="34" charset="0"/>
              <a:buChar char="•"/>
            </a:pPr>
            <a:r>
              <a:rPr kumimoji="0" lang="en-US" altLang="zh-CN" sz="2400" b="0" i="0" u="none" strike="noStrike" kern="1200" cap="none" spc="0" normalizeH="0" baseline="0" noProof="0" dirty="0" smtClean="0">
                <a:ln>
                  <a:noFill/>
                </a:ln>
                <a:solidFill>
                  <a:schemeClr val="accent1"/>
                </a:solidFill>
                <a:effectLst/>
                <a:uLnTx/>
                <a:uFillTx/>
              </a:rPr>
              <a:t>Oxford</a:t>
            </a:r>
          </a:p>
          <a:p>
            <a:pPr marL="1257300" lvl="2" indent="-342900">
              <a:spcBef>
                <a:spcPct val="20000"/>
              </a:spcBef>
              <a:buFont typeface="Arial" pitchFamily="34" charset="0"/>
              <a:buChar char="•"/>
            </a:pPr>
            <a:r>
              <a:rPr lang="en-US" altLang="zh-CN" dirty="0" smtClean="0"/>
              <a:t>Oxford5k: 11 landmarks</a:t>
            </a:r>
            <a:br>
              <a:rPr lang="en-US" altLang="zh-CN" dirty="0" smtClean="0"/>
            </a:br>
            <a:r>
              <a:rPr lang="en-US" altLang="zh-CN" dirty="0" smtClean="0"/>
              <a:t>+ 353 our annotated instances</a:t>
            </a:r>
          </a:p>
          <a:p>
            <a:pPr marL="1257300" lvl="2" indent="-342900">
              <a:spcBef>
                <a:spcPct val="20000"/>
              </a:spcBef>
              <a:buFont typeface="Arial" pitchFamily="34" charset="0"/>
              <a:buChar char="•"/>
            </a:pPr>
            <a:r>
              <a:rPr kumimoji="0" lang="en-US" altLang="zh-CN" b="0" i="0" u="none" strike="noStrike" kern="1200" cap="none" spc="0" normalizeH="0" baseline="0" noProof="0" dirty="0" smtClean="0">
                <a:ln>
                  <a:noFill/>
                </a:ln>
                <a:solidFill>
                  <a:schemeClr val="tx1"/>
                </a:solidFill>
                <a:effectLst/>
                <a:uLnTx/>
                <a:uFillTx/>
              </a:rPr>
              <a:t>Oxford105k: distracting images</a:t>
            </a:r>
          </a:p>
          <a:p>
            <a:pPr marL="1257300" lvl="2" indent="-342900">
              <a:spcBef>
                <a:spcPct val="20000"/>
              </a:spcBef>
              <a:buFont typeface="Arial" pitchFamily="34" charset="0"/>
              <a:buChar char="•"/>
            </a:pPr>
            <a:endParaRPr kumimoji="0" lang="en-US" altLang="zh-CN" sz="2000" b="0" i="0" u="none" strike="noStrike" kern="1200" cap="none" spc="0" normalizeH="0" baseline="0" noProof="0" dirty="0" smtClean="0">
              <a:ln>
                <a:noFill/>
              </a:ln>
              <a:solidFill>
                <a:schemeClr val="tx1"/>
              </a:solidFill>
              <a:effectLst/>
              <a:uLnTx/>
              <a:uFillTx/>
              <a:latin typeface="+mn-lt"/>
              <a:ea typeface="+mn-ea"/>
              <a:cs typeface="+mn-cs"/>
            </a:endParaRPr>
          </a:p>
          <a:p>
            <a:pPr marL="342900" indent="-342900">
              <a:spcBef>
                <a:spcPct val="20000"/>
              </a:spcBef>
              <a:buFont typeface="Arial" pitchFamily="34" charset="0"/>
              <a:buChar char="•"/>
            </a:pPr>
            <a:r>
              <a:rPr lang="en-US" altLang="zh-CN" sz="2800" dirty="0" smtClean="0"/>
              <a:t>Blind real-world dataset</a:t>
            </a:r>
          </a:p>
          <a:p>
            <a:pPr marL="800100" lvl="1" indent="-342900">
              <a:spcBef>
                <a:spcPct val="20000"/>
              </a:spcBef>
              <a:buFont typeface="Arial" pitchFamily="34" charset="0"/>
              <a:buChar char="•"/>
            </a:pPr>
            <a:r>
              <a:rPr kumimoji="0" lang="en-US" altLang="zh-CN" sz="2400" b="0" i="0" u="none" strike="noStrike" kern="1200" cap="none" spc="0" normalizeH="0" baseline="0" noProof="0" dirty="0" smtClean="0">
                <a:ln>
                  <a:noFill/>
                </a:ln>
                <a:solidFill>
                  <a:schemeClr val="accent1"/>
                </a:solidFill>
                <a:effectLst/>
                <a:uLnTx/>
                <a:uFillTx/>
                <a:latin typeface="+mn-lt"/>
                <a:ea typeface="+mn-ea"/>
                <a:cs typeface="+mn-cs"/>
              </a:rPr>
              <a:t>Flickr1M</a:t>
            </a:r>
          </a:p>
          <a:p>
            <a:pPr marL="1257300" lvl="2" indent="-342900">
              <a:spcBef>
                <a:spcPct val="20000"/>
              </a:spcBef>
              <a:buFont typeface="Arial" pitchFamily="34" charset="0"/>
              <a:buChar char="•"/>
            </a:pPr>
            <a:r>
              <a:rPr lang="en-US" altLang="zh-CN" dirty="0" smtClean="0"/>
              <a:t>randomly crawled for scalability test</a:t>
            </a:r>
          </a:p>
          <a:p>
            <a:pPr marL="1257300" lvl="2" indent="-342900">
              <a:spcBef>
                <a:spcPct val="20000"/>
              </a:spcBef>
              <a:buFont typeface="Arial" pitchFamily="34" charset="0"/>
              <a:buChar char="•"/>
            </a:pPr>
            <a:r>
              <a:rPr lang="en-US" altLang="zh-CN" dirty="0"/>
              <a:t>n</a:t>
            </a:r>
            <a:r>
              <a:rPr kumimoji="0" lang="en-US" altLang="zh-CN" b="0" i="0" u="none" strike="noStrike" kern="1200" cap="none" spc="0" normalizeH="0" baseline="0" noProof="0" dirty="0" smtClean="0">
                <a:ln>
                  <a:noFill/>
                </a:ln>
                <a:effectLst/>
                <a:uLnTx/>
                <a:uFillTx/>
              </a:rPr>
              <a:t>o ground-truth</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altLang="zh-CN" sz="2000" b="0" i="0" u="none" strike="noStrike" kern="1200" cap="none" spc="0" normalizeH="0" baseline="0" noProof="0" dirty="0" smtClean="0">
              <a:ln>
                <a:noFill/>
              </a:ln>
              <a:solidFill>
                <a:schemeClr val="tx1"/>
              </a:solidFill>
              <a:effectLst/>
              <a:uLnTx/>
              <a:uFillTx/>
              <a:latin typeface="+mn-lt"/>
              <a:ea typeface="+mn-ea"/>
              <a:cs typeface="+mn-cs"/>
            </a:endParaRPr>
          </a:p>
          <a:p>
            <a:pPr marL="1143000" marR="0" lvl="2" indent="9144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altLang="zh-CN" sz="20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2511"/>
            <a:ext cx="9144000" cy="1143000"/>
          </a:xfrm>
          <a:prstGeom prst="rect">
            <a:avLst/>
          </a:prstGeom>
          <a:solidFill>
            <a:schemeClr val="tx1">
              <a:lumMod val="75000"/>
              <a:lumOff val="25000"/>
            </a:schemeClr>
          </a:solidFill>
        </p:spPr>
        <p:txBody>
          <a:bodyPr anchor="ctr"/>
          <a:lstStyle/>
          <a:p>
            <a:pPr algn="l"/>
            <a:r>
              <a:rPr lang="en-US" altLang="zh-CN" dirty="0" smtClean="0">
                <a:solidFill>
                  <a:schemeClr val="bg1"/>
                </a:solidFill>
              </a:rPr>
              <a:t>    Performance comparison</a:t>
            </a:r>
            <a:endParaRPr lang="zh-CN" altLang="en-US" i="1" dirty="0">
              <a:solidFill>
                <a:schemeClr val="bg1"/>
              </a:solidFill>
            </a:endParaRPr>
          </a:p>
        </p:txBody>
      </p:sp>
      <p:pic>
        <p:nvPicPr>
          <p:cNvPr id="3080" name="Picture 8"/>
          <p:cNvPicPr>
            <a:picLocks noChangeAspect="1" noChangeArrowheads="1"/>
          </p:cNvPicPr>
          <p:nvPr/>
        </p:nvPicPr>
        <p:blipFill>
          <a:blip r:embed="rId3" cstate="print"/>
          <a:srcRect/>
          <a:stretch>
            <a:fillRect/>
          </a:stretch>
        </p:blipFill>
        <p:spPr bwMode="auto">
          <a:xfrm>
            <a:off x="5822497" y="5517232"/>
            <a:ext cx="3308648" cy="1192087"/>
          </a:xfrm>
          <a:prstGeom prst="rect">
            <a:avLst/>
          </a:prstGeom>
          <a:noFill/>
          <a:ln w="9525">
            <a:noFill/>
            <a:miter lim="800000"/>
            <a:headEnd/>
            <a:tailEnd/>
          </a:ln>
        </p:spPr>
      </p:pic>
      <p:sp>
        <p:nvSpPr>
          <p:cNvPr id="13" name="TextBox 12"/>
          <p:cNvSpPr txBox="1"/>
          <p:nvPr/>
        </p:nvSpPr>
        <p:spPr>
          <a:xfrm>
            <a:off x="346169" y="5098517"/>
            <a:ext cx="8784976" cy="276999"/>
          </a:xfrm>
          <a:prstGeom prst="rect">
            <a:avLst/>
          </a:prstGeom>
          <a:noFill/>
        </p:spPr>
        <p:txBody>
          <a:bodyPr wrap="square" rtlCol="0">
            <a:spAutoFit/>
          </a:bodyPr>
          <a:lstStyle/>
          <a:p>
            <a:r>
              <a:rPr lang="en-US" altLang="zh-CN" sz="1200" dirty="0" smtClean="0">
                <a:latin typeface="Comic Sans MS" pitchFamily="66" charset="0"/>
              </a:rPr>
              <a:t>instances:                    small objects                                                                              landmarks</a:t>
            </a:r>
            <a:endParaRPr lang="zh-CN" altLang="en-US" sz="1200" dirty="0">
              <a:latin typeface="Comic Sans MS" pitchFamily="66" charset="0"/>
            </a:endParaRPr>
          </a:p>
        </p:txBody>
      </p:sp>
      <p:sp>
        <p:nvSpPr>
          <p:cNvPr id="17" name="TextBox 16"/>
          <p:cNvSpPr txBox="1"/>
          <p:nvPr/>
        </p:nvSpPr>
        <p:spPr>
          <a:xfrm>
            <a:off x="1979712" y="1531919"/>
            <a:ext cx="593432" cy="307777"/>
          </a:xfrm>
          <a:prstGeom prst="rect">
            <a:avLst/>
          </a:prstGeom>
          <a:noFill/>
        </p:spPr>
        <p:txBody>
          <a:bodyPr wrap="none" rtlCol="0">
            <a:spAutoFit/>
          </a:bodyPr>
          <a:lstStyle/>
          <a:p>
            <a:r>
              <a:rPr lang="en-US" altLang="zh-CN" sz="1400" dirty="0" smtClean="0">
                <a:latin typeface="Arial" pitchFamily="34" charset="0"/>
                <a:cs typeface="Arial" pitchFamily="34" charset="0"/>
              </a:rPr>
              <a:t>MQA</a:t>
            </a:r>
            <a:endParaRPr lang="zh-CN" altLang="en-US" sz="1400" dirty="0">
              <a:latin typeface="Arial" pitchFamily="34" charset="0"/>
              <a:cs typeface="Arial" pitchFamily="34" charset="0"/>
            </a:endParaRPr>
          </a:p>
        </p:txBody>
      </p:sp>
      <p:sp>
        <p:nvSpPr>
          <p:cNvPr id="21" name="TextBox 20"/>
          <p:cNvSpPr txBox="1"/>
          <p:nvPr/>
        </p:nvSpPr>
        <p:spPr>
          <a:xfrm>
            <a:off x="6444208" y="1531919"/>
            <a:ext cx="1109599" cy="307777"/>
          </a:xfrm>
          <a:prstGeom prst="rect">
            <a:avLst/>
          </a:prstGeom>
          <a:noFill/>
        </p:spPr>
        <p:txBody>
          <a:bodyPr wrap="none" rtlCol="0">
            <a:spAutoFit/>
          </a:bodyPr>
          <a:lstStyle/>
          <a:p>
            <a:r>
              <a:rPr lang="en-US" altLang="zh-CN" sz="1400" dirty="0" smtClean="0">
                <a:latin typeface="Arial" pitchFamily="34" charset="0"/>
                <a:cs typeface="Arial" pitchFamily="34" charset="0"/>
              </a:rPr>
              <a:t>Oxford105k</a:t>
            </a:r>
            <a:endParaRPr lang="zh-CN" altLang="en-US" sz="1400" dirty="0">
              <a:latin typeface="Arial" pitchFamily="34" charset="0"/>
              <a:cs typeface="Arial" pitchFamily="34" charset="0"/>
            </a:endParaRPr>
          </a:p>
        </p:txBody>
      </p:sp>
      <p:graphicFrame>
        <p:nvGraphicFramePr>
          <p:cNvPr id="22" name="图表 21"/>
          <p:cNvGraphicFramePr/>
          <p:nvPr>
            <p:extLst>
              <p:ext uri="{D42A27DB-BD31-4B8C-83A1-F6EECF244321}">
                <p14:modId xmlns:p14="http://schemas.microsoft.com/office/powerpoint/2010/main" val="2539230694"/>
              </p:ext>
            </p:extLst>
          </p:nvPr>
        </p:nvGraphicFramePr>
        <p:xfrm>
          <a:off x="0" y="1791582"/>
          <a:ext cx="4438064" cy="328620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3" name="图表 22"/>
          <p:cNvGraphicFramePr/>
          <p:nvPr>
            <p:extLst>
              <p:ext uri="{D42A27DB-BD31-4B8C-83A1-F6EECF244321}">
                <p14:modId xmlns:p14="http://schemas.microsoft.com/office/powerpoint/2010/main" val="730957586"/>
              </p:ext>
            </p:extLst>
          </p:nvPr>
        </p:nvGraphicFramePr>
        <p:xfrm>
          <a:off x="4283694" y="1770447"/>
          <a:ext cx="4536504" cy="3397320"/>
        </p:xfrm>
        <a:graphic>
          <a:graphicData uri="http://schemas.openxmlformats.org/drawingml/2006/chart">
            <c:chart xmlns:c="http://schemas.openxmlformats.org/drawingml/2006/chart" xmlns:r="http://schemas.openxmlformats.org/officeDocument/2006/relationships" r:id="rId5"/>
          </a:graphicData>
        </a:graphic>
      </p:graphicFrame>
      <p:sp>
        <p:nvSpPr>
          <p:cNvPr id="10" name="内容占位符 2"/>
          <p:cNvSpPr txBox="1">
            <a:spLocks/>
          </p:cNvSpPr>
          <p:nvPr/>
        </p:nvSpPr>
        <p:spPr>
          <a:xfrm>
            <a:off x="4325" y="5561856"/>
            <a:ext cx="5580112" cy="1296144"/>
          </a:xfrm>
          <a:prstGeom prst="rect">
            <a:avLst/>
          </a:prstGeom>
        </p:spPr>
        <p:txBody>
          <a:bodyPr vert="horz" lIns="91425" tIns="91425" rIns="91425" bIns="91425" rtlCol="0" anchor="t" anchorCtr="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4572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9144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1371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45770" indent="-285750">
              <a:buFont typeface="Wingdings" panose="05000000000000000000" pitchFamily="2" charset="2"/>
              <a:buChar char="Ø"/>
            </a:pPr>
            <a:r>
              <a:rPr lang="en-US" altLang="zh-CN" sz="1600" b="1" dirty="0" smtClean="0"/>
              <a:t> </a:t>
            </a:r>
            <a:r>
              <a:rPr lang="en-US" altLang="zh-CN" sz="1600" b="1" dirty="0" smtClean="0">
                <a:solidFill>
                  <a:srgbClr val="7030A0"/>
                </a:solidFill>
              </a:rPr>
              <a:t>Co-</a:t>
            </a:r>
            <a:r>
              <a:rPr lang="en-US" altLang="zh-CN" sz="1600" b="1" dirty="0" err="1" smtClean="0">
                <a:solidFill>
                  <a:srgbClr val="7030A0"/>
                </a:solidFill>
              </a:rPr>
              <a:t>ToF</a:t>
            </a:r>
            <a:r>
              <a:rPr lang="zh-CN" altLang="en-US" sz="1600" dirty="0" smtClean="0"/>
              <a:t> </a:t>
            </a:r>
            <a:r>
              <a:rPr lang="en-US" altLang="zh-CN" sz="1600" dirty="0" smtClean="0"/>
              <a:t>is</a:t>
            </a:r>
            <a:r>
              <a:rPr lang="zh-CN" altLang="en-US" sz="1600" dirty="0" smtClean="0"/>
              <a:t> </a:t>
            </a:r>
            <a:r>
              <a:rPr lang="en-US" altLang="zh-CN" sz="1600" dirty="0" smtClean="0"/>
              <a:t>less-sensitive</a:t>
            </a:r>
            <a:r>
              <a:rPr lang="zh-CN" altLang="en-US" sz="1600" dirty="0" smtClean="0"/>
              <a:t> </a:t>
            </a:r>
            <a:r>
              <a:rPr lang="en-US" altLang="zh-CN" sz="1600" dirty="0" smtClean="0"/>
              <a:t>to</a:t>
            </a:r>
            <a:r>
              <a:rPr lang="zh-CN" altLang="en-US" sz="1600" dirty="0" smtClean="0"/>
              <a:t> </a:t>
            </a:r>
            <a:r>
              <a:rPr lang="en-US" altLang="zh-CN" sz="1600" i="1" dirty="0" smtClean="0">
                <a:solidFill>
                  <a:schemeClr val="accent6">
                    <a:lumMod val="50000"/>
                  </a:schemeClr>
                </a:solidFill>
              </a:rPr>
              <a:t>instance</a:t>
            </a:r>
            <a:r>
              <a:rPr lang="zh-CN" altLang="en-US" sz="1600" i="1" dirty="0" smtClean="0">
                <a:solidFill>
                  <a:schemeClr val="accent6">
                    <a:lumMod val="50000"/>
                  </a:schemeClr>
                </a:solidFill>
              </a:rPr>
              <a:t> </a:t>
            </a:r>
            <a:r>
              <a:rPr lang="en-US" altLang="zh-CN" sz="1600" i="1" dirty="0" smtClean="0">
                <a:solidFill>
                  <a:schemeClr val="accent6">
                    <a:lumMod val="50000"/>
                  </a:schemeClr>
                </a:solidFill>
              </a:rPr>
              <a:t>scale</a:t>
            </a:r>
          </a:p>
          <a:p>
            <a:pPr marL="445770" indent="-285750">
              <a:buFont typeface="Wingdings" panose="05000000000000000000" pitchFamily="2" charset="2"/>
              <a:buChar char="Ø"/>
            </a:pPr>
            <a:r>
              <a:rPr lang="en-US" altLang="zh-CN" sz="1600" dirty="0" smtClean="0"/>
              <a:t> </a:t>
            </a:r>
            <a:r>
              <a:rPr lang="en-US" altLang="zh-CN" sz="1600" b="1" dirty="0" smtClean="0">
                <a:solidFill>
                  <a:srgbClr val="7030A0"/>
                </a:solidFill>
              </a:rPr>
              <a:t>Co-</a:t>
            </a:r>
            <a:r>
              <a:rPr lang="en-US" altLang="zh-CN" sz="1600" b="1" dirty="0" err="1" smtClean="0">
                <a:solidFill>
                  <a:srgbClr val="7030A0"/>
                </a:solidFill>
              </a:rPr>
              <a:t>ToF</a:t>
            </a:r>
            <a:r>
              <a:rPr lang="en-US" altLang="zh-CN" sz="1600" dirty="0" smtClean="0"/>
              <a:t> </a:t>
            </a:r>
            <a:r>
              <a:rPr lang="en-US" altLang="zh-CN" sz="1600" dirty="0"/>
              <a:t>produces less </a:t>
            </a:r>
            <a:r>
              <a:rPr lang="en-US" altLang="zh-CN" sz="1600" i="1" dirty="0">
                <a:solidFill>
                  <a:schemeClr val="accent6">
                    <a:lumMod val="50000"/>
                  </a:schemeClr>
                </a:solidFill>
              </a:rPr>
              <a:t>random-collisions</a:t>
            </a:r>
            <a:r>
              <a:rPr lang="en-US" altLang="zh-CN" sz="1600" dirty="0"/>
              <a:t> as dataset </a:t>
            </a:r>
            <a:r>
              <a:rPr lang="en-US" altLang="zh-CN" sz="1600" dirty="0" smtClean="0"/>
              <a:t>grow</a:t>
            </a:r>
          </a:p>
          <a:p>
            <a:pPr marL="445770" indent="-285750">
              <a:buFont typeface="Wingdings" panose="05000000000000000000" pitchFamily="2" charset="2"/>
              <a:buChar char="Ø"/>
            </a:pPr>
            <a:r>
              <a:rPr lang="en-US" altLang="zh-CN" sz="1600" dirty="0"/>
              <a:t> </a:t>
            </a:r>
            <a:r>
              <a:rPr lang="en-US" altLang="zh-CN" sz="1600" b="1" dirty="0" smtClean="0">
                <a:solidFill>
                  <a:srgbClr val="7030A0"/>
                </a:solidFill>
              </a:rPr>
              <a:t>Co-</a:t>
            </a:r>
            <a:r>
              <a:rPr lang="en-US" altLang="zh-CN" sz="1600" b="1" dirty="0" err="1" smtClean="0">
                <a:solidFill>
                  <a:srgbClr val="7030A0"/>
                </a:solidFill>
              </a:rPr>
              <a:t>ToF</a:t>
            </a:r>
            <a:r>
              <a:rPr lang="en-US" altLang="zh-CN" sz="1600" dirty="0" smtClean="0"/>
              <a:t> needs fewer hash tables to saturate its performance</a:t>
            </a:r>
            <a:endParaRPr lang="en-US" altLang="zh-CN" sz="1400" dirty="0"/>
          </a:p>
          <a:p>
            <a:pPr marL="845820" lvl="1" indent="-285750">
              <a:buFont typeface="Wingdings" panose="05000000000000000000" pitchFamily="2" charset="2"/>
              <a:buChar char="Ø"/>
            </a:pPr>
            <a:endParaRPr lang="en-US" altLang="zh-CN" sz="1400" b="1" dirty="0">
              <a:solidFill>
                <a:srgbClr val="0070C0"/>
              </a:solidFill>
            </a:endParaRP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nvPr>
        </p:nvSpPr>
        <p:spPr/>
        <p:txBody>
          <a:bodyPr>
            <a:normAutofit/>
          </a:bodyPr>
          <a:lstStyle/>
          <a:p>
            <a:r>
              <a:rPr lang="en-US" altLang="zh-CN" sz="2400" dirty="0" smtClean="0"/>
              <a:t>Detailed performance using </a:t>
            </a:r>
            <a:r>
              <a:rPr lang="en-US" altLang="zh-CN" sz="2400" i="1" dirty="0" smtClean="0"/>
              <a:t>20</a:t>
            </a:r>
            <a:r>
              <a:rPr lang="en-US" altLang="zh-CN" sz="2400" dirty="0" smtClean="0"/>
              <a:t> hash tables</a:t>
            </a:r>
            <a:endParaRPr lang="zh-CN" altLang="en-US" sz="2400" dirty="0"/>
          </a:p>
        </p:txBody>
      </p:sp>
      <p:sp>
        <p:nvSpPr>
          <p:cNvPr id="4" name="标题 1"/>
          <p:cNvSpPr>
            <a:spLocks noGrp="1"/>
          </p:cNvSpPr>
          <p:nvPr>
            <p:ph type="title"/>
          </p:nvPr>
        </p:nvSpPr>
        <p:spPr>
          <a:xfrm>
            <a:off x="0" y="-2511"/>
            <a:ext cx="9144000" cy="1143000"/>
          </a:xfrm>
          <a:prstGeom prst="rect">
            <a:avLst/>
          </a:prstGeom>
          <a:solidFill>
            <a:schemeClr val="tx1">
              <a:lumMod val="75000"/>
              <a:lumOff val="25000"/>
            </a:schemeClr>
          </a:solidFill>
        </p:spPr>
        <p:txBody>
          <a:bodyPr anchor="ctr"/>
          <a:lstStyle/>
          <a:p>
            <a:pPr algn="l"/>
            <a:r>
              <a:rPr lang="en-US" altLang="zh-CN" dirty="0" smtClean="0">
                <a:solidFill>
                  <a:schemeClr val="bg1"/>
                </a:solidFill>
              </a:rPr>
              <a:t>    Performance – with 20 hash tables</a:t>
            </a:r>
            <a:endParaRPr lang="zh-CN" altLang="en-US" i="1" dirty="0">
              <a:solidFill>
                <a:schemeClr val="bg1"/>
              </a:solidFill>
            </a:endParaRPr>
          </a:p>
        </p:txBody>
      </p:sp>
      <p:graphicFrame>
        <p:nvGraphicFramePr>
          <p:cNvPr id="5" name="图表 4"/>
          <p:cNvGraphicFramePr/>
          <p:nvPr/>
        </p:nvGraphicFramePr>
        <p:xfrm>
          <a:off x="827584" y="2636912"/>
          <a:ext cx="3384376" cy="296810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图表 5"/>
          <p:cNvGraphicFramePr/>
          <p:nvPr/>
        </p:nvGraphicFramePr>
        <p:xfrm>
          <a:off x="4932040" y="2636912"/>
          <a:ext cx="3672408" cy="2952328"/>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2231232" y="2401143"/>
            <a:ext cx="593432" cy="307777"/>
          </a:xfrm>
          <a:prstGeom prst="rect">
            <a:avLst/>
          </a:prstGeom>
          <a:noFill/>
        </p:spPr>
        <p:txBody>
          <a:bodyPr wrap="none" rtlCol="0">
            <a:spAutoFit/>
          </a:bodyPr>
          <a:lstStyle/>
          <a:p>
            <a:r>
              <a:rPr lang="en-US" altLang="zh-CN" sz="1400" dirty="0" smtClean="0">
                <a:latin typeface="Arial" pitchFamily="34" charset="0"/>
                <a:cs typeface="Arial" pitchFamily="34" charset="0"/>
              </a:rPr>
              <a:t>MQA</a:t>
            </a:r>
            <a:endParaRPr lang="zh-CN" altLang="en-US" sz="1400" dirty="0">
              <a:latin typeface="Arial" pitchFamily="34" charset="0"/>
              <a:cs typeface="Arial" pitchFamily="34" charset="0"/>
            </a:endParaRPr>
          </a:p>
        </p:txBody>
      </p:sp>
      <p:sp>
        <p:nvSpPr>
          <p:cNvPr id="8" name="TextBox 7"/>
          <p:cNvSpPr txBox="1"/>
          <p:nvPr/>
        </p:nvSpPr>
        <p:spPr>
          <a:xfrm>
            <a:off x="6270713" y="2401143"/>
            <a:ext cx="1109599" cy="307777"/>
          </a:xfrm>
          <a:prstGeom prst="rect">
            <a:avLst/>
          </a:prstGeom>
          <a:noFill/>
        </p:spPr>
        <p:txBody>
          <a:bodyPr wrap="none" rtlCol="0">
            <a:spAutoFit/>
          </a:bodyPr>
          <a:lstStyle/>
          <a:p>
            <a:r>
              <a:rPr lang="en-US" altLang="zh-CN" sz="1400" dirty="0" smtClean="0">
                <a:latin typeface="Arial" pitchFamily="34" charset="0"/>
                <a:cs typeface="Arial" pitchFamily="34" charset="0"/>
              </a:rPr>
              <a:t>Oxford105k</a:t>
            </a:r>
            <a:endParaRPr lang="zh-CN" altLang="en-US" sz="1400" dirty="0">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897"/>
            <a:ext cx="9144000" cy="1143000"/>
          </a:xfrm>
          <a:prstGeom prst="rect">
            <a:avLst/>
          </a:prstGeom>
          <a:solidFill>
            <a:schemeClr val="tx1">
              <a:lumMod val="75000"/>
              <a:lumOff val="25000"/>
            </a:schemeClr>
          </a:solidFill>
        </p:spPr>
        <p:txBody>
          <a:bodyPr anchor="ctr"/>
          <a:lstStyle/>
          <a:p>
            <a:pPr algn="l"/>
            <a:r>
              <a:rPr lang="en-US" altLang="zh-CN" dirty="0" smtClean="0">
                <a:solidFill>
                  <a:schemeClr val="bg1"/>
                </a:solidFill>
              </a:rPr>
              <a:t>    Mining in </a:t>
            </a:r>
            <a:r>
              <a:rPr lang="en-US" altLang="zh-CN" i="1" dirty="0" smtClean="0">
                <a:solidFill>
                  <a:schemeClr val="bg1"/>
                </a:solidFill>
              </a:rPr>
              <a:t>Flickr1M</a:t>
            </a:r>
            <a:endParaRPr lang="zh-CN" altLang="en-US" i="1" dirty="0">
              <a:solidFill>
                <a:schemeClr val="bg1"/>
              </a:solidFill>
            </a:endParaRPr>
          </a:p>
        </p:txBody>
      </p:sp>
      <p:sp>
        <p:nvSpPr>
          <p:cNvPr id="3" name="文本占位符 2"/>
          <p:cNvSpPr>
            <a:spLocks noGrp="1"/>
          </p:cNvSpPr>
          <p:nvPr>
            <p:ph type="body" idx="1"/>
          </p:nvPr>
        </p:nvSpPr>
        <p:spPr>
          <a:xfrm>
            <a:off x="558976" y="1628800"/>
            <a:ext cx="2051720" cy="4623684"/>
          </a:xfrm>
        </p:spPr>
        <p:txBody>
          <a:bodyPr>
            <a:noAutofit/>
          </a:bodyPr>
          <a:lstStyle/>
          <a:p>
            <a:pPr marL="36000" indent="108000"/>
            <a:r>
              <a:rPr lang="en-US" altLang="zh-CN" sz="1600" dirty="0" smtClean="0"/>
              <a:t>Dart board</a:t>
            </a:r>
          </a:p>
          <a:p>
            <a:pPr marL="36000" indent="108000"/>
            <a:endParaRPr lang="en-US" altLang="zh-CN" sz="1600" dirty="0" smtClean="0"/>
          </a:p>
          <a:p>
            <a:pPr marL="36000" indent="108000"/>
            <a:endParaRPr lang="en-US" altLang="zh-CN" sz="1600" dirty="0" smtClean="0"/>
          </a:p>
          <a:p>
            <a:pPr marL="36000" indent="108000"/>
            <a:r>
              <a:rPr lang="en-US" altLang="zh-CN" sz="1600" dirty="0" smtClean="0"/>
              <a:t>Starbucks</a:t>
            </a:r>
          </a:p>
          <a:p>
            <a:pPr marL="36000" indent="108000"/>
            <a:endParaRPr lang="en-US" altLang="zh-CN" sz="1600" dirty="0" smtClean="0"/>
          </a:p>
          <a:p>
            <a:pPr marL="36000" indent="108000"/>
            <a:endParaRPr lang="en-US" altLang="zh-CN" sz="1600" dirty="0" smtClean="0"/>
          </a:p>
          <a:p>
            <a:pPr marL="36000" indent="108000"/>
            <a:r>
              <a:rPr lang="en-US" altLang="zh-CN" sz="1600" dirty="0" smtClean="0"/>
              <a:t>Logo in corner</a:t>
            </a:r>
          </a:p>
          <a:p>
            <a:pPr marL="36000" indent="108000"/>
            <a:endParaRPr lang="en-US" altLang="zh-CN" sz="1600" dirty="0" smtClean="0"/>
          </a:p>
          <a:p>
            <a:pPr marL="36000" indent="0">
              <a:buNone/>
            </a:pPr>
            <a:endParaRPr lang="en-US" altLang="zh-CN" sz="1600" dirty="0" smtClean="0"/>
          </a:p>
          <a:p>
            <a:pPr marL="36000" indent="108000"/>
            <a:r>
              <a:rPr lang="en-US" altLang="zh-CN" sz="1600" dirty="0" smtClean="0"/>
              <a:t>Apple logo</a:t>
            </a:r>
          </a:p>
          <a:p>
            <a:pPr marL="36000" indent="108000"/>
            <a:endParaRPr lang="en-US" altLang="zh-CN" sz="1600" dirty="0" smtClean="0"/>
          </a:p>
          <a:p>
            <a:pPr marL="36000" indent="108000"/>
            <a:endParaRPr lang="en-US" altLang="zh-CN" sz="1600" dirty="0" smtClean="0"/>
          </a:p>
          <a:p>
            <a:pPr marL="36000" indent="108000"/>
            <a:r>
              <a:rPr lang="en-US" altLang="zh-CN" sz="1600" dirty="0" smtClean="0"/>
              <a:t>Adidas</a:t>
            </a:r>
          </a:p>
          <a:p>
            <a:pPr marL="36000" indent="108000"/>
            <a:endParaRPr lang="en-US" altLang="zh-CN" sz="1600" dirty="0" smtClean="0"/>
          </a:p>
          <a:p>
            <a:pPr marL="36000" indent="108000"/>
            <a:endParaRPr lang="en-US" altLang="zh-CN" sz="1600" dirty="0" smtClean="0"/>
          </a:p>
          <a:p>
            <a:pPr marL="36000" indent="108000"/>
            <a:r>
              <a:rPr lang="en-US" altLang="zh-CN" sz="1600" dirty="0" smtClean="0"/>
              <a:t>Border style</a:t>
            </a:r>
            <a:endParaRPr lang="zh-CN" altLang="en-US" sz="1600" dirty="0"/>
          </a:p>
        </p:txBody>
      </p:sp>
      <p:sp>
        <p:nvSpPr>
          <p:cNvPr id="7" name="矩形 6"/>
          <p:cNvSpPr/>
          <p:nvPr/>
        </p:nvSpPr>
        <p:spPr>
          <a:xfrm>
            <a:off x="9684568" y="1753652"/>
            <a:ext cx="3347864" cy="523220"/>
          </a:xfrm>
          <a:prstGeom prst="rect">
            <a:avLst/>
          </a:prstGeom>
        </p:spPr>
        <p:txBody>
          <a:bodyPr wrap="square">
            <a:spAutoFit/>
          </a:bodyPr>
          <a:lstStyle/>
          <a:p>
            <a:pPr algn="just"/>
            <a:r>
              <a:rPr lang="en-US" altLang="zh-CN" sz="1400" dirty="0" smtClean="0">
                <a:latin typeface="Times New Roman" pitchFamily="18" charset="0"/>
                <a:cs typeface="Times New Roman" pitchFamily="18" charset="0"/>
              </a:rPr>
              <a:t>Precision of the mining results for Flickr1M, estimated on 1000 random image pairs.</a:t>
            </a:r>
            <a:endParaRPr lang="zh-CN" altLang="en-US" sz="1400" dirty="0">
              <a:latin typeface="Times New Roman" pitchFamily="18" charset="0"/>
              <a:cs typeface="Times New Roman" pitchFamily="18" charset="0"/>
            </a:endParaRPr>
          </a:p>
        </p:txBody>
      </p:sp>
      <p:pic>
        <p:nvPicPr>
          <p:cNvPr id="6" name="Picture 2"/>
          <p:cNvPicPr>
            <a:picLocks noChangeAspect="1" noChangeArrowheads="1"/>
          </p:cNvPicPr>
          <p:nvPr/>
        </p:nvPicPr>
        <p:blipFill>
          <a:blip r:embed="rId3" cstate="print"/>
          <a:srcRect/>
          <a:stretch>
            <a:fillRect/>
          </a:stretch>
        </p:blipFill>
        <p:spPr bwMode="auto">
          <a:xfrm>
            <a:off x="2015208" y="1412776"/>
            <a:ext cx="6808616" cy="5251808"/>
          </a:xfrm>
          <a:prstGeom prst="rect">
            <a:avLst/>
          </a:prstGeom>
          <a:noFill/>
          <a:ln w="9525">
            <a:noFill/>
            <a:miter lim="800000"/>
            <a:headEnd/>
            <a:tailEnd/>
          </a:ln>
          <a:effectLst/>
        </p:spPr>
      </p:pic>
      <p:graphicFrame>
        <p:nvGraphicFramePr>
          <p:cNvPr id="8" name="图表 7"/>
          <p:cNvGraphicFramePr/>
          <p:nvPr>
            <p:extLst>
              <p:ext uri="{D42A27DB-BD31-4B8C-83A1-F6EECF244321}">
                <p14:modId xmlns:p14="http://schemas.microsoft.com/office/powerpoint/2010/main" val="2923167239"/>
              </p:ext>
            </p:extLst>
          </p:nvPr>
        </p:nvGraphicFramePr>
        <p:xfrm>
          <a:off x="9540552" y="2420888"/>
          <a:ext cx="3491880" cy="3024336"/>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2511"/>
            <a:ext cx="9144000" cy="1143000"/>
          </a:xfrm>
          <a:prstGeom prst="rect">
            <a:avLst/>
          </a:prstGeom>
          <a:solidFill>
            <a:schemeClr val="tx1">
              <a:lumMod val="75000"/>
              <a:lumOff val="25000"/>
            </a:schemeClr>
          </a:solidFill>
        </p:spPr>
        <p:txBody>
          <a:bodyPr>
            <a:normAutofit/>
          </a:bodyPr>
          <a:lstStyle/>
          <a:p>
            <a:pPr algn="l"/>
            <a:r>
              <a:rPr lang="en-US" altLang="zh-CN" dirty="0" smtClean="0">
                <a:solidFill>
                  <a:schemeClr val="bg1"/>
                </a:solidFill>
              </a:rPr>
              <a:t>    App 1: Multimedia Summarization</a:t>
            </a:r>
            <a:endParaRPr lang="zh-CN" altLang="en-US" dirty="0">
              <a:solidFill>
                <a:schemeClr val="bg1"/>
              </a:solidFill>
            </a:endParaRPr>
          </a:p>
        </p:txBody>
      </p:sp>
      <p:sp>
        <p:nvSpPr>
          <p:cNvPr id="3" name="内容占位符 2"/>
          <p:cNvSpPr>
            <a:spLocks noGrp="1"/>
          </p:cNvSpPr>
          <p:nvPr>
            <p:ph idx="1"/>
          </p:nvPr>
        </p:nvSpPr>
        <p:spPr/>
        <p:txBody>
          <a:bodyPr>
            <a:noAutofit/>
          </a:bodyPr>
          <a:lstStyle/>
          <a:p>
            <a:r>
              <a:rPr lang="en-US" altLang="zh-CN" dirty="0" smtClean="0"/>
              <a:t>Task</a:t>
            </a:r>
          </a:p>
          <a:p>
            <a:pPr lvl="1">
              <a:buFont typeface="Arial" pitchFamily="34" charset="0"/>
              <a:buChar char="•"/>
            </a:pPr>
            <a:r>
              <a:rPr lang="en-US" altLang="zh-CN" dirty="0" smtClean="0"/>
              <a:t>summarize multimedia collections</a:t>
            </a:r>
          </a:p>
          <a:p>
            <a:pPr>
              <a:buNone/>
            </a:pPr>
            <a:endParaRPr lang="en-US" altLang="zh-CN" dirty="0" smtClean="0"/>
          </a:p>
          <a:p>
            <a:r>
              <a:rPr lang="en-US" altLang="zh-CN" dirty="0" smtClean="0"/>
              <a:t>Dataset</a:t>
            </a:r>
          </a:p>
          <a:p>
            <a:pPr lvl="1">
              <a:buFont typeface="Arial" pitchFamily="34" charset="0"/>
              <a:buChar char="•"/>
            </a:pPr>
            <a:r>
              <a:rPr lang="en-US" altLang="zh-CN" dirty="0" smtClean="0"/>
              <a:t>Crawl videos from </a:t>
            </a:r>
            <a:r>
              <a:rPr lang="en-US" altLang="zh-CN" dirty="0" err="1" smtClean="0"/>
              <a:t>Youtube</a:t>
            </a:r>
            <a:r>
              <a:rPr lang="en-US" altLang="zh-CN" dirty="0" smtClean="0"/>
              <a:t> by keyword search</a:t>
            </a:r>
          </a:p>
          <a:p>
            <a:pPr lvl="2"/>
            <a:r>
              <a:rPr lang="en-US" altLang="zh-CN" dirty="0" smtClean="0"/>
              <a:t>Keyword 1: “</a:t>
            </a:r>
            <a:r>
              <a:rPr lang="en-US" altLang="zh-CN" i="1" dirty="0" smtClean="0">
                <a:solidFill>
                  <a:schemeClr val="accent3"/>
                </a:solidFill>
              </a:rPr>
              <a:t>Boston Bombing</a:t>
            </a:r>
            <a:r>
              <a:rPr lang="en-US" altLang="zh-CN" dirty="0" smtClean="0"/>
              <a:t>” </a:t>
            </a:r>
            <a:r>
              <a:rPr lang="en-US" altLang="zh-CN" dirty="0" smtClean="0">
                <a:sym typeface="Wingdings" pitchFamily="2" charset="2"/>
              </a:rPr>
              <a:t></a:t>
            </a:r>
            <a:r>
              <a:rPr lang="en-US" altLang="zh-CN" dirty="0" smtClean="0"/>
              <a:t> 355 videos</a:t>
            </a:r>
          </a:p>
          <a:p>
            <a:pPr lvl="2"/>
            <a:r>
              <a:rPr lang="en-US" altLang="zh-CN" dirty="0"/>
              <a:t>Keyword 2: “</a:t>
            </a:r>
            <a:r>
              <a:rPr lang="en-US" altLang="zh-CN" i="1" dirty="0">
                <a:solidFill>
                  <a:schemeClr val="accent3"/>
                </a:solidFill>
              </a:rPr>
              <a:t>Malaysia Airlines Flight 370</a:t>
            </a:r>
            <a:r>
              <a:rPr lang="en-US" altLang="zh-CN" dirty="0"/>
              <a:t>” </a:t>
            </a:r>
            <a:r>
              <a:rPr lang="en-US" altLang="zh-CN" dirty="0">
                <a:sym typeface="Wingdings" pitchFamily="2" charset="2"/>
              </a:rPr>
              <a:t></a:t>
            </a:r>
            <a:r>
              <a:rPr lang="en-US" altLang="zh-CN" dirty="0"/>
              <a:t>  406 </a:t>
            </a:r>
            <a:r>
              <a:rPr lang="en-US" altLang="zh-CN" dirty="0" smtClean="0"/>
              <a:t>videos</a:t>
            </a:r>
          </a:p>
          <a:p>
            <a:pPr lvl="1"/>
            <a:endParaRPr lang="en-US" altLang="zh-CN" dirty="0" smtClean="0"/>
          </a:p>
        </p:txBody>
      </p:sp>
      <p:sp>
        <p:nvSpPr>
          <p:cNvPr id="4" name="Slide Number Placeholder 3"/>
          <p:cNvSpPr>
            <a:spLocks noGrp="1"/>
          </p:cNvSpPr>
          <p:nvPr>
            <p:ph type="sldNum" sz="quarter" idx="12"/>
          </p:nvPr>
        </p:nvSpPr>
        <p:spPr/>
        <p:txBody>
          <a:bodyPr/>
          <a:lstStyle/>
          <a:p>
            <a:fld id="{0C913308-F349-4B6D-A68A-DD1791B4A57B}" type="slidenum">
              <a:rPr lang="zh-CN" altLang="en-US" smtClean="0"/>
              <a:pPr/>
              <a:t>15</a:t>
            </a:fld>
            <a:endParaRPr lang="zh-CN" altLang="en-US"/>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66711" y="1484784"/>
            <a:ext cx="3429225" cy="494929"/>
          </a:xfrm>
          <a:prstGeom prst="round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a:normAutofit fontScale="90000"/>
          </a:bodyPr>
          <a:lstStyle/>
          <a:p>
            <a:r>
              <a:rPr lang="en-US" altLang="zh-CN" sz="2000" dirty="0" smtClean="0"/>
              <a:t>Boston Bombing</a:t>
            </a:r>
            <a:endParaRPr lang="zh-CN" altLang="en-US" sz="2000" dirty="0"/>
          </a:p>
        </p:txBody>
      </p:sp>
      <p:pic>
        <p:nvPicPr>
          <p:cNvPr id="6" name="Picture 2"/>
          <p:cNvPicPr>
            <a:picLocks noChangeAspect="1" noChangeArrowheads="1"/>
          </p:cNvPicPr>
          <p:nvPr/>
        </p:nvPicPr>
        <p:blipFill>
          <a:blip r:embed="rId3" cstate="print"/>
          <a:srcRect/>
          <a:stretch>
            <a:fillRect/>
          </a:stretch>
        </p:blipFill>
        <p:spPr bwMode="auto">
          <a:xfrm>
            <a:off x="116557" y="2042743"/>
            <a:ext cx="4355976" cy="4252755"/>
          </a:xfrm>
          <a:prstGeom prst="rect">
            <a:avLst/>
          </a:prstGeom>
          <a:noFill/>
          <a:ln w="9525">
            <a:noFill/>
            <a:miter lim="800000"/>
            <a:headEnd/>
            <a:tailEnd/>
          </a:ln>
        </p:spPr>
      </p:pic>
      <p:pic>
        <p:nvPicPr>
          <p:cNvPr id="8" name="Picture 3"/>
          <p:cNvPicPr>
            <a:picLocks noChangeAspect="1" noChangeArrowheads="1"/>
          </p:cNvPicPr>
          <p:nvPr/>
        </p:nvPicPr>
        <p:blipFill>
          <a:blip r:embed="rId4" cstate="print"/>
          <a:srcRect/>
          <a:stretch>
            <a:fillRect/>
          </a:stretch>
        </p:blipFill>
        <p:spPr bwMode="auto">
          <a:xfrm>
            <a:off x="4644008" y="2042742"/>
            <a:ext cx="4392488" cy="4206673"/>
          </a:xfrm>
          <a:prstGeom prst="rect">
            <a:avLst/>
          </a:prstGeom>
          <a:noFill/>
          <a:ln w="9525">
            <a:noFill/>
            <a:miter lim="800000"/>
            <a:headEnd/>
            <a:tailEnd/>
          </a:ln>
        </p:spPr>
      </p:pic>
      <p:sp>
        <p:nvSpPr>
          <p:cNvPr id="13" name="标题 1"/>
          <p:cNvSpPr txBox="1">
            <a:spLocks/>
          </p:cNvSpPr>
          <p:nvPr/>
        </p:nvSpPr>
        <p:spPr>
          <a:xfrm>
            <a:off x="5201966" y="1484784"/>
            <a:ext cx="3258466" cy="504056"/>
          </a:xfrm>
          <a:prstGeom prst="round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vert="horz" lIns="91425" tIns="91425" rIns="91425" bIns="91425" rtlCol="0" anchor="b" anchorCtr="0">
            <a:noAutofit/>
          </a:bodyPr>
          <a:lstStyle/>
          <a:p>
            <a:pPr lvl="0" algn="ctr">
              <a:spcBef>
                <a:spcPct val="0"/>
              </a:spcBef>
            </a:pPr>
            <a:r>
              <a:rPr lang="en-US" altLang="zh-CN" dirty="0" smtClean="0">
                <a:latin typeface="+mj-lt"/>
                <a:ea typeface="+mj-ea"/>
                <a:cs typeface="+mj-cs"/>
              </a:rPr>
              <a:t>Malaysia Airlines 370</a:t>
            </a:r>
            <a:endParaRPr kumimoji="0" lang="zh-CN" altLang="en-US" b="0" i="0" u="none" strike="noStrike" kern="1200" cap="none" spc="0" normalizeH="0" baseline="0" noProof="0" dirty="0">
              <a:ln>
                <a:noFill/>
              </a:ln>
              <a:effectLst/>
              <a:uLnTx/>
              <a:uFillTx/>
              <a:latin typeface="+mj-lt"/>
              <a:ea typeface="+mj-ea"/>
              <a:cs typeface="+mj-cs"/>
            </a:endParaRPr>
          </a:p>
        </p:txBody>
      </p:sp>
      <p:sp>
        <p:nvSpPr>
          <p:cNvPr id="14" name="标题 1"/>
          <p:cNvSpPr txBox="1">
            <a:spLocks/>
          </p:cNvSpPr>
          <p:nvPr/>
        </p:nvSpPr>
        <p:spPr>
          <a:xfrm>
            <a:off x="0" y="-2511"/>
            <a:ext cx="9144000" cy="1143000"/>
          </a:xfrm>
          <a:prstGeom prst="rect">
            <a:avLst/>
          </a:prstGeom>
          <a:solidFill>
            <a:schemeClr val="tx1">
              <a:lumMod val="75000"/>
              <a:lumOff val="25000"/>
            </a:schemeClr>
          </a:solidFill>
        </p:spPr>
        <p:txBody>
          <a:bodyPr vert="horz" lIns="91425" tIns="91425" rIns="91425" bIns="91425" rtlCol="0"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CN" sz="4000" b="0" i="0" u="none" strike="noStrike" kern="1200" cap="none" spc="0" normalizeH="0" baseline="0" noProof="0" dirty="0" smtClean="0">
                <a:ln>
                  <a:noFill/>
                </a:ln>
                <a:solidFill>
                  <a:schemeClr val="bg1"/>
                </a:solidFill>
                <a:effectLst/>
                <a:uLnTx/>
                <a:uFillTx/>
                <a:latin typeface="+mj-lt"/>
                <a:ea typeface="+mj-ea"/>
                <a:cs typeface="+mj-cs"/>
              </a:rPr>
              <a:t>    </a:t>
            </a:r>
            <a:r>
              <a:rPr kumimoji="0" lang="en-US" altLang="zh-CN" sz="4400" b="0" i="0" u="none" strike="noStrike" kern="1200" cap="none" spc="0" normalizeH="0" baseline="0" noProof="0" dirty="0" smtClean="0">
                <a:ln>
                  <a:noFill/>
                </a:ln>
                <a:solidFill>
                  <a:schemeClr val="bg1"/>
                </a:solidFill>
                <a:effectLst/>
                <a:uLnTx/>
                <a:uFillTx/>
                <a:latin typeface="+mj-lt"/>
                <a:ea typeface="+mj-ea"/>
                <a:cs typeface="+mj-cs"/>
              </a:rPr>
              <a:t>App 1: Multimedia Summarization</a:t>
            </a:r>
            <a:endParaRPr kumimoji="0" lang="zh-CN" altLang="en-US" sz="4400" b="0"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2511"/>
            <a:ext cx="9144000" cy="1143000"/>
          </a:xfrm>
          <a:prstGeom prst="rect">
            <a:avLst/>
          </a:prstGeom>
          <a:solidFill>
            <a:schemeClr val="tx1">
              <a:lumMod val="75000"/>
              <a:lumOff val="25000"/>
            </a:schemeClr>
          </a:solidFill>
        </p:spPr>
        <p:txBody>
          <a:bodyPr>
            <a:normAutofit/>
          </a:bodyPr>
          <a:lstStyle/>
          <a:p>
            <a:pPr algn="l"/>
            <a:r>
              <a:rPr lang="en-US" altLang="zh-CN" dirty="0" smtClean="0">
                <a:solidFill>
                  <a:schemeClr val="bg1"/>
                </a:solidFill>
              </a:rPr>
              <a:t>    App 2: Instance Search</a:t>
            </a:r>
            <a:endParaRPr lang="zh-CN" altLang="en-US" dirty="0">
              <a:solidFill>
                <a:schemeClr val="bg1"/>
              </a:solidFill>
            </a:endParaRPr>
          </a:p>
        </p:txBody>
      </p:sp>
      <p:sp>
        <p:nvSpPr>
          <p:cNvPr id="3" name="内容占位符 2"/>
          <p:cNvSpPr>
            <a:spLocks noGrp="1"/>
          </p:cNvSpPr>
          <p:nvPr>
            <p:ph idx="1"/>
          </p:nvPr>
        </p:nvSpPr>
        <p:spPr>
          <a:xfrm>
            <a:off x="457200" y="1600200"/>
            <a:ext cx="5266928" cy="4525963"/>
          </a:xfrm>
        </p:spPr>
        <p:txBody>
          <a:bodyPr>
            <a:normAutofit lnSpcReduction="10000"/>
          </a:bodyPr>
          <a:lstStyle/>
          <a:p>
            <a:r>
              <a:rPr lang="en-US" altLang="zh-CN" sz="2800" dirty="0" smtClean="0"/>
              <a:t>Does “</a:t>
            </a:r>
            <a:r>
              <a:rPr lang="en-US" altLang="zh-CN" sz="2800" dirty="0" smtClean="0">
                <a:solidFill>
                  <a:schemeClr val="accent3">
                    <a:lumMod val="75000"/>
                  </a:schemeClr>
                </a:solidFill>
              </a:rPr>
              <a:t>offline links</a:t>
            </a:r>
            <a:r>
              <a:rPr lang="en-US" altLang="zh-CN" sz="2800" dirty="0" smtClean="0"/>
              <a:t>” help “</a:t>
            </a:r>
            <a:r>
              <a:rPr lang="en-US" altLang="zh-CN" sz="2800" dirty="0" smtClean="0">
                <a:solidFill>
                  <a:schemeClr val="accent6"/>
                </a:solidFill>
              </a:rPr>
              <a:t>online query</a:t>
            </a:r>
            <a:r>
              <a:rPr lang="en-US" altLang="zh-CN" sz="2800" dirty="0" smtClean="0"/>
              <a:t>”?</a:t>
            </a:r>
          </a:p>
          <a:p>
            <a:pPr lvl="1"/>
            <a:r>
              <a:rPr lang="en-US" altLang="zh-CN" sz="2400" dirty="0" smtClean="0">
                <a:solidFill>
                  <a:schemeClr val="accent3">
                    <a:lumMod val="75000"/>
                  </a:schemeClr>
                </a:solidFill>
              </a:rPr>
              <a:t>offline links</a:t>
            </a:r>
            <a:r>
              <a:rPr lang="en-US" altLang="zh-CN" sz="2400" dirty="0" smtClean="0"/>
              <a:t>: constructed via </a:t>
            </a:r>
            <a:r>
              <a:rPr lang="en-US" altLang="zh-CN" sz="2400" i="1" dirty="0" smtClean="0">
                <a:solidFill>
                  <a:schemeClr val="accent1"/>
                </a:solidFill>
              </a:rPr>
              <a:t>Instance Mining</a:t>
            </a:r>
            <a:endParaRPr lang="en-US" altLang="zh-CN" dirty="0" smtClean="0"/>
          </a:p>
          <a:p>
            <a:r>
              <a:rPr lang="en-US" altLang="zh-CN" sz="2800" dirty="0" smtClean="0"/>
              <a:t>Solution</a:t>
            </a:r>
          </a:p>
          <a:p>
            <a:pPr lvl="1"/>
            <a:r>
              <a:rPr lang="en-US" altLang="zh-CN" sz="2400" dirty="0"/>
              <a:t>r</a:t>
            </a:r>
            <a:r>
              <a:rPr lang="en-US" altLang="zh-CN" sz="2400" dirty="0" smtClean="0"/>
              <a:t>e-rank based on </a:t>
            </a:r>
            <a:r>
              <a:rPr lang="en-US" altLang="zh-CN" sz="2400" dirty="0" smtClean="0">
                <a:solidFill>
                  <a:schemeClr val="accent3">
                    <a:lumMod val="75000"/>
                  </a:schemeClr>
                </a:solidFill>
              </a:rPr>
              <a:t>offline links</a:t>
            </a:r>
            <a:endParaRPr lang="en-US" altLang="zh-CN" sz="2400" dirty="0" smtClean="0"/>
          </a:p>
          <a:p>
            <a:r>
              <a:rPr lang="en-US" altLang="zh-CN" sz="2800" dirty="0" smtClean="0"/>
              <a:t>Tested on TRECVID’13 </a:t>
            </a:r>
            <a:r>
              <a:rPr lang="en-US" altLang="zh-CN" sz="2800" i="1" dirty="0" smtClean="0"/>
              <a:t>Instance Search</a:t>
            </a:r>
            <a:r>
              <a:rPr lang="en-US" altLang="zh-CN" sz="2800" dirty="0" smtClean="0"/>
              <a:t> task</a:t>
            </a:r>
          </a:p>
          <a:p>
            <a:pPr lvl="1"/>
            <a:r>
              <a:rPr lang="en-US" altLang="zh-CN" sz="2400" dirty="0" smtClean="0"/>
              <a:t>30 queries</a:t>
            </a:r>
          </a:p>
          <a:p>
            <a:pPr lvl="1"/>
            <a:r>
              <a:rPr lang="en-US" altLang="zh-CN" sz="2400" dirty="0" smtClean="0"/>
              <a:t>76,751 video clips</a:t>
            </a:r>
          </a:p>
          <a:p>
            <a:pPr lvl="1"/>
            <a:r>
              <a:rPr lang="en-US" altLang="zh-CN" sz="2400" dirty="0" smtClean="0"/>
              <a:t>800, 000 frames</a:t>
            </a:r>
          </a:p>
        </p:txBody>
      </p:sp>
      <p:grpSp>
        <p:nvGrpSpPr>
          <p:cNvPr id="4" name="组合 3"/>
          <p:cNvGrpSpPr/>
          <p:nvPr/>
        </p:nvGrpSpPr>
        <p:grpSpPr>
          <a:xfrm>
            <a:off x="5940152" y="1722729"/>
            <a:ext cx="1268073" cy="1030139"/>
            <a:chOff x="264777" y="2913917"/>
            <a:chExt cx="1363275" cy="1030139"/>
          </a:xfrm>
        </p:grpSpPr>
        <p:sp>
          <p:nvSpPr>
            <p:cNvPr id="5" name="矩形 4"/>
            <p:cNvSpPr/>
            <p:nvPr/>
          </p:nvSpPr>
          <p:spPr>
            <a:xfrm>
              <a:off x="264777" y="2943924"/>
              <a:ext cx="1363275" cy="1000132"/>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6" name="TextBox 5"/>
            <p:cNvSpPr txBox="1"/>
            <p:nvPr/>
          </p:nvSpPr>
          <p:spPr>
            <a:xfrm>
              <a:off x="413885" y="2913917"/>
              <a:ext cx="1054414" cy="338554"/>
            </a:xfrm>
            <a:prstGeom prst="rect">
              <a:avLst/>
            </a:prstGeom>
            <a:noFill/>
          </p:spPr>
          <p:txBody>
            <a:bodyPr wrap="none" rtlCol="0">
              <a:spAutoFit/>
            </a:bodyPr>
            <a:lstStyle/>
            <a:p>
              <a:r>
                <a:rPr lang="en-US" altLang="zh-CN" sz="1600" dirty="0" smtClean="0"/>
                <a:t>query </a:t>
              </a:r>
              <a:r>
                <a:rPr lang="en-US" altLang="zh-CN" sz="1600" dirty="0" err="1" smtClean="0"/>
                <a:t>obj</a:t>
              </a:r>
              <a:endParaRPr lang="zh-CN" altLang="en-US" sz="1600" dirty="0"/>
            </a:p>
          </p:txBody>
        </p:sp>
        <p:sp>
          <p:nvSpPr>
            <p:cNvPr id="7" name="椭圆 6"/>
            <p:cNvSpPr/>
            <p:nvPr/>
          </p:nvSpPr>
          <p:spPr>
            <a:xfrm>
              <a:off x="565487" y="3202365"/>
              <a:ext cx="714379" cy="5000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8" name="流程图: 联系 7"/>
            <p:cNvSpPr/>
            <p:nvPr/>
          </p:nvSpPr>
          <p:spPr>
            <a:xfrm>
              <a:off x="750603" y="3324044"/>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sz="1600"/>
            </a:p>
          </p:txBody>
        </p:sp>
        <p:sp>
          <p:nvSpPr>
            <p:cNvPr id="9" name="流程图: 联系 8"/>
            <p:cNvSpPr/>
            <p:nvPr/>
          </p:nvSpPr>
          <p:spPr>
            <a:xfrm>
              <a:off x="856917" y="3501796"/>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sz="1600"/>
            </a:p>
          </p:txBody>
        </p:sp>
        <p:sp>
          <p:nvSpPr>
            <p:cNvPr id="10" name="流程图: 联系 9"/>
            <p:cNvSpPr/>
            <p:nvPr/>
          </p:nvSpPr>
          <p:spPr>
            <a:xfrm>
              <a:off x="1036355" y="3324044"/>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sz="1600"/>
            </a:p>
          </p:txBody>
        </p:sp>
      </p:grpSp>
      <p:grpSp>
        <p:nvGrpSpPr>
          <p:cNvPr id="12" name="组合 11"/>
          <p:cNvGrpSpPr/>
          <p:nvPr/>
        </p:nvGrpSpPr>
        <p:grpSpPr>
          <a:xfrm>
            <a:off x="7586649" y="4581128"/>
            <a:ext cx="1247799" cy="1215661"/>
            <a:chOff x="357158" y="5190666"/>
            <a:chExt cx="2071702" cy="1877396"/>
          </a:xfrm>
        </p:grpSpPr>
        <p:sp>
          <p:nvSpPr>
            <p:cNvPr id="13" name="TextBox 12"/>
            <p:cNvSpPr txBox="1"/>
            <p:nvPr/>
          </p:nvSpPr>
          <p:spPr>
            <a:xfrm>
              <a:off x="610605" y="6592749"/>
              <a:ext cx="1613133" cy="475313"/>
            </a:xfrm>
            <a:prstGeom prst="rect">
              <a:avLst/>
            </a:prstGeom>
            <a:noFill/>
          </p:spPr>
          <p:txBody>
            <a:bodyPr wrap="square" rtlCol="0">
              <a:spAutoFit/>
            </a:bodyPr>
            <a:lstStyle/>
            <a:p>
              <a:pPr algn="ctr"/>
              <a:r>
                <a:rPr lang="en-US" altLang="zh-CN" sz="1400" dirty="0" smtClean="0"/>
                <a:t>rank: 300</a:t>
              </a:r>
              <a:endParaRPr lang="zh-CN" altLang="en-US" sz="1400" dirty="0"/>
            </a:p>
          </p:txBody>
        </p:sp>
        <p:grpSp>
          <p:nvGrpSpPr>
            <p:cNvPr id="14" name="组合 57"/>
            <p:cNvGrpSpPr/>
            <p:nvPr/>
          </p:nvGrpSpPr>
          <p:grpSpPr>
            <a:xfrm>
              <a:off x="357158" y="5190666"/>
              <a:ext cx="2071702" cy="1462378"/>
              <a:chOff x="6215074" y="3988362"/>
              <a:chExt cx="2071702" cy="1462378"/>
            </a:xfrm>
          </p:grpSpPr>
          <p:sp>
            <p:nvSpPr>
              <p:cNvPr id="15" name="矩形 14"/>
              <p:cNvSpPr/>
              <p:nvPr/>
            </p:nvSpPr>
            <p:spPr>
              <a:xfrm>
                <a:off x="6215074" y="3988362"/>
                <a:ext cx="2071702" cy="146237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6" name="椭圆 11"/>
              <p:cNvSpPr/>
              <p:nvPr/>
            </p:nvSpPr>
            <p:spPr>
              <a:xfrm>
                <a:off x="7429520" y="4857760"/>
                <a:ext cx="714380" cy="5000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7" name="流程图: 联系 16"/>
              <p:cNvSpPr/>
              <p:nvPr/>
            </p:nvSpPr>
            <p:spPr>
              <a:xfrm>
                <a:off x="7607272" y="4938722"/>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sz="1600"/>
              </a:p>
            </p:txBody>
          </p:sp>
          <p:sp>
            <p:nvSpPr>
              <p:cNvPr id="18" name="流程图: 联系 17"/>
              <p:cNvSpPr/>
              <p:nvPr/>
            </p:nvSpPr>
            <p:spPr>
              <a:xfrm>
                <a:off x="6711920" y="4774180"/>
                <a:ext cx="108000" cy="108000"/>
              </a:xfrm>
              <a:prstGeom prst="flowChartConnecto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1600"/>
              </a:p>
            </p:txBody>
          </p:sp>
          <p:sp>
            <p:nvSpPr>
              <p:cNvPr id="19" name="流程图: 联系 18"/>
              <p:cNvSpPr/>
              <p:nvPr/>
            </p:nvSpPr>
            <p:spPr>
              <a:xfrm>
                <a:off x="6357950" y="4774180"/>
                <a:ext cx="108000" cy="108000"/>
              </a:xfrm>
              <a:prstGeom prst="flowChartConnecto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1600"/>
              </a:p>
            </p:txBody>
          </p:sp>
          <p:sp>
            <p:nvSpPr>
              <p:cNvPr id="20" name="流程图: 联系 19"/>
              <p:cNvSpPr/>
              <p:nvPr/>
            </p:nvSpPr>
            <p:spPr>
              <a:xfrm>
                <a:off x="6864320" y="4926580"/>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sz="1600"/>
              </a:p>
            </p:txBody>
          </p:sp>
          <p:sp>
            <p:nvSpPr>
              <p:cNvPr id="21" name="流程图: 联系 20"/>
              <p:cNvSpPr/>
              <p:nvPr/>
            </p:nvSpPr>
            <p:spPr>
              <a:xfrm>
                <a:off x="6500826" y="4308990"/>
                <a:ext cx="108000" cy="108000"/>
              </a:xfrm>
              <a:prstGeom prst="flowChartConnecto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1600"/>
              </a:p>
            </p:txBody>
          </p:sp>
          <p:sp>
            <p:nvSpPr>
              <p:cNvPr id="22" name="流程图: 联系 21"/>
              <p:cNvSpPr/>
              <p:nvPr/>
            </p:nvSpPr>
            <p:spPr>
              <a:xfrm>
                <a:off x="6864320" y="4926580"/>
                <a:ext cx="108000" cy="108000"/>
              </a:xfrm>
              <a:prstGeom prst="flowChartConnecto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1600"/>
              </a:p>
            </p:txBody>
          </p:sp>
          <p:sp>
            <p:nvSpPr>
              <p:cNvPr id="23" name="流程图: 联系 22"/>
              <p:cNvSpPr/>
              <p:nvPr/>
            </p:nvSpPr>
            <p:spPr>
              <a:xfrm>
                <a:off x="7178644" y="5059932"/>
                <a:ext cx="108000" cy="108000"/>
              </a:xfrm>
              <a:prstGeom prst="flowChartConnecto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1600"/>
              </a:p>
            </p:txBody>
          </p:sp>
          <p:sp>
            <p:nvSpPr>
              <p:cNvPr id="24" name="流程图: 联系 23"/>
              <p:cNvSpPr/>
              <p:nvPr/>
            </p:nvSpPr>
            <p:spPr>
              <a:xfrm>
                <a:off x="6864320" y="5309122"/>
                <a:ext cx="108000" cy="108000"/>
              </a:xfrm>
              <a:prstGeom prst="flowChartConnecto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1600"/>
              </a:p>
            </p:txBody>
          </p:sp>
          <p:sp>
            <p:nvSpPr>
              <p:cNvPr id="25" name="流程图: 联系 24"/>
              <p:cNvSpPr/>
              <p:nvPr/>
            </p:nvSpPr>
            <p:spPr>
              <a:xfrm>
                <a:off x="8001024" y="4416990"/>
                <a:ext cx="108000" cy="108000"/>
              </a:xfrm>
              <a:prstGeom prst="flowChartConnecto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1600"/>
              </a:p>
            </p:txBody>
          </p:sp>
          <p:sp>
            <p:nvSpPr>
              <p:cNvPr id="26" name="流程图: 联系 25"/>
              <p:cNvSpPr/>
              <p:nvPr/>
            </p:nvSpPr>
            <p:spPr>
              <a:xfrm>
                <a:off x="7858148" y="4643446"/>
                <a:ext cx="108000" cy="108000"/>
              </a:xfrm>
              <a:prstGeom prst="flowChartConnecto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1600"/>
              </a:p>
            </p:txBody>
          </p:sp>
          <p:sp>
            <p:nvSpPr>
              <p:cNvPr id="27" name="流程图: 联系 26"/>
              <p:cNvSpPr/>
              <p:nvPr/>
            </p:nvSpPr>
            <p:spPr>
              <a:xfrm>
                <a:off x="7016720" y="4666180"/>
                <a:ext cx="108000" cy="108000"/>
              </a:xfrm>
              <a:prstGeom prst="flowChartConnecto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1600"/>
              </a:p>
            </p:txBody>
          </p:sp>
          <p:sp>
            <p:nvSpPr>
              <p:cNvPr id="28" name="流程图: 联系 27"/>
              <p:cNvSpPr/>
              <p:nvPr/>
            </p:nvSpPr>
            <p:spPr>
              <a:xfrm>
                <a:off x="6858016" y="4214818"/>
                <a:ext cx="108000" cy="108000"/>
              </a:xfrm>
              <a:prstGeom prst="flowChartConnecto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1600"/>
              </a:p>
            </p:txBody>
          </p:sp>
          <p:sp>
            <p:nvSpPr>
              <p:cNvPr id="29" name="流程图: 联系 28"/>
              <p:cNvSpPr/>
              <p:nvPr/>
            </p:nvSpPr>
            <p:spPr>
              <a:xfrm>
                <a:off x="7321520" y="4274114"/>
                <a:ext cx="108000" cy="108000"/>
              </a:xfrm>
              <a:prstGeom prst="flowChartConnecto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1600"/>
              </a:p>
            </p:txBody>
          </p:sp>
          <p:sp>
            <p:nvSpPr>
              <p:cNvPr id="30" name="流程图: 联系 29"/>
              <p:cNvSpPr/>
              <p:nvPr/>
            </p:nvSpPr>
            <p:spPr>
              <a:xfrm>
                <a:off x="7500958" y="4569390"/>
                <a:ext cx="108000" cy="108000"/>
              </a:xfrm>
              <a:prstGeom prst="flowChartConnecto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1600"/>
              </a:p>
            </p:txBody>
          </p:sp>
          <p:sp>
            <p:nvSpPr>
              <p:cNvPr id="31" name="流程图: 联系 30"/>
              <p:cNvSpPr/>
              <p:nvPr/>
            </p:nvSpPr>
            <p:spPr>
              <a:xfrm>
                <a:off x="7821586" y="4274114"/>
                <a:ext cx="108000" cy="108000"/>
              </a:xfrm>
              <a:prstGeom prst="flowChartConnecto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1600"/>
              </a:p>
            </p:txBody>
          </p:sp>
          <p:sp>
            <p:nvSpPr>
              <p:cNvPr id="32" name="流程图: 联系 31"/>
              <p:cNvSpPr/>
              <p:nvPr/>
            </p:nvSpPr>
            <p:spPr>
              <a:xfrm>
                <a:off x="7858148" y="5035512"/>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sz="1600"/>
              </a:p>
            </p:txBody>
          </p:sp>
          <p:sp>
            <p:nvSpPr>
              <p:cNvPr id="33" name="流程图: 联系 32"/>
              <p:cNvSpPr/>
              <p:nvPr/>
            </p:nvSpPr>
            <p:spPr>
              <a:xfrm>
                <a:off x="7643834" y="5178388"/>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sz="1600"/>
              </a:p>
            </p:txBody>
          </p:sp>
        </p:grpSp>
      </p:grpSp>
      <p:grpSp>
        <p:nvGrpSpPr>
          <p:cNvPr id="35" name="组合 34"/>
          <p:cNvGrpSpPr/>
          <p:nvPr/>
        </p:nvGrpSpPr>
        <p:grpSpPr>
          <a:xfrm>
            <a:off x="7589338" y="3242309"/>
            <a:ext cx="1227381" cy="1171875"/>
            <a:chOff x="3071802" y="3988362"/>
            <a:chExt cx="2071702" cy="1882192"/>
          </a:xfrm>
        </p:grpSpPr>
        <p:sp>
          <p:nvSpPr>
            <p:cNvPr id="36" name="矩形 35"/>
            <p:cNvSpPr/>
            <p:nvPr/>
          </p:nvSpPr>
          <p:spPr>
            <a:xfrm>
              <a:off x="3071802" y="3988362"/>
              <a:ext cx="2071702" cy="146237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37" name="TextBox 36"/>
            <p:cNvSpPr txBox="1"/>
            <p:nvPr/>
          </p:nvSpPr>
          <p:spPr>
            <a:xfrm>
              <a:off x="3370067" y="5376222"/>
              <a:ext cx="1518425" cy="494332"/>
            </a:xfrm>
            <a:prstGeom prst="rect">
              <a:avLst/>
            </a:prstGeom>
            <a:noFill/>
          </p:spPr>
          <p:txBody>
            <a:bodyPr wrap="square" rtlCol="0">
              <a:spAutoFit/>
            </a:bodyPr>
            <a:lstStyle/>
            <a:p>
              <a:pPr algn="ctr"/>
              <a:r>
                <a:rPr lang="en-US" altLang="zh-CN" sz="1400" dirty="0" smtClean="0"/>
                <a:t>rank: 1</a:t>
              </a:r>
              <a:endParaRPr lang="zh-CN" altLang="en-US" sz="1400" dirty="0"/>
            </a:p>
          </p:txBody>
        </p:sp>
        <p:sp>
          <p:nvSpPr>
            <p:cNvPr id="38" name="椭圆 37"/>
            <p:cNvSpPr/>
            <p:nvPr/>
          </p:nvSpPr>
          <p:spPr>
            <a:xfrm>
              <a:off x="3500430" y="4202676"/>
              <a:ext cx="714380" cy="5000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39" name="流程图: 联系 38"/>
            <p:cNvSpPr/>
            <p:nvPr/>
          </p:nvSpPr>
          <p:spPr>
            <a:xfrm>
              <a:off x="3571868" y="4892636"/>
              <a:ext cx="108000" cy="108000"/>
            </a:xfrm>
            <a:prstGeom prst="flowChartConnecto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1600"/>
            </a:p>
          </p:txBody>
        </p:sp>
        <p:sp>
          <p:nvSpPr>
            <p:cNvPr id="40" name="流程图: 联系 39"/>
            <p:cNvSpPr/>
            <p:nvPr/>
          </p:nvSpPr>
          <p:spPr>
            <a:xfrm>
              <a:off x="3659134" y="4345552"/>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sz="1600"/>
            </a:p>
          </p:txBody>
        </p:sp>
        <p:sp>
          <p:nvSpPr>
            <p:cNvPr id="41" name="流程图: 联系 40"/>
            <p:cNvSpPr/>
            <p:nvPr/>
          </p:nvSpPr>
          <p:spPr>
            <a:xfrm>
              <a:off x="3821058" y="4497952"/>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sz="1600"/>
            </a:p>
          </p:txBody>
        </p:sp>
        <p:sp>
          <p:nvSpPr>
            <p:cNvPr id="42" name="流程图: 联系 41"/>
            <p:cNvSpPr/>
            <p:nvPr/>
          </p:nvSpPr>
          <p:spPr>
            <a:xfrm>
              <a:off x="3963934" y="4345552"/>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sz="1600"/>
            </a:p>
          </p:txBody>
        </p:sp>
        <p:sp>
          <p:nvSpPr>
            <p:cNvPr id="43" name="流程图: 联系 42"/>
            <p:cNvSpPr/>
            <p:nvPr/>
          </p:nvSpPr>
          <p:spPr>
            <a:xfrm>
              <a:off x="4429124" y="5072074"/>
              <a:ext cx="108000" cy="108000"/>
            </a:xfrm>
            <a:prstGeom prst="flowChartConnecto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1600"/>
            </a:p>
          </p:txBody>
        </p:sp>
      </p:grpSp>
      <p:sp>
        <p:nvSpPr>
          <p:cNvPr id="45" name="圆柱形 44"/>
          <p:cNvSpPr/>
          <p:nvPr/>
        </p:nvSpPr>
        <p:spPr>
          <a:xfrm>
            <a:off x="7669248" y="1749888"/>
            <a:ext cx="1204492" cy="1000132"/>
          </a:xfrm>
          <a:prstGeom prst="can">
            <a:avLst/>
          </a:prstGeom>
          <a:solidFill>
            <a:schemeClr val="bg1"/>
          </a:solidFill>
        </p:spPr>
        <p:style>
          <a:lnRef idx="1">
            <a:schemeClr val="dk1"/>
          </a:lnRef>
          <a:fillRef idx="2">
            <a:schemeClr val="dk1"/>
          </a:fillRef>
          <a:effectRef idx="1">
            <a:schemeClr val="dk1"/>
          </a:effectRef>
          <a:fontRef idx="minor">
            <a:schemeClr val="dk1"/>
          </a:fontRef>
        </p:style>
        <p:txBody>
          <a:bodyPr rtlCol="0" anchor="ctr"/>
          <a:lstStyle/>
          <a:p>
            <a:pPr algn="ctr"/>
            <a:r>
              <a:rPr lang="en-US" altLang="zh-CN" sz="1600" b="1" dirty="0" smtClean="0"/>
              <a:t>Dataset</a:t>
            </a:r>
            <a:endParaRPr lang="zh-CN" altLang="en-US" sz="1600" b="1" dirty="0"/>
          </a:p>
        </p:txBody>
      </p:sp>
      <p:cxnSp>
        <p:nvCxnSpPr>
          <p:cNvPr id="46" name="直接箭头连接符 45"/>
          <p:cNvCxnSpPr>
            <a:stCxn id="7" idx="6"/>
            <a:endCxn id="45" idx="2"/>
          </p:cNvCxnSpPr>
          <p:nvPr/>
        </p:nvCxnSpPr>
        <p:spPr>
          <a:xfrm flipV="1">
            <a:off x="6884354" y="2249954"/>
            <a:ext cx="784894" cy="1125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7" name="肘形连接符 46"/>
          <p:cNvCxnSpPr>
            <a:stCxn id="45" idx="3"/>
            <a:endCxn id="52" idx="0"/>
          </p:cNvCxnSpPr>
          <p:nvPr/>
        </p:nvCxnSpPr>
        <p:spPr>
          <a:xfrm rot="5400000">
            <a:off x="7198686" y="2077108"/>
            <a:ext cx="399897" cy="1745720"/>
          </a:xfrm>
          <a:prstGeom prst="bentConnector3">
            <a:avLst>
              <a:gd name="adj1" fmla="val 50000"/>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60" name="组合 59"/>
          <p:cNvGrpSpPr/>
          <p:nvPr/>
        </p:nvGrpSpPr>
        <p:grpSpPr>
          <a:xfrm>
            <a:off x="6266040" y="3149917"/>
            <a:ext cx="519468" cy="2882372"/>
            <a:chOff x="4844620" y="2649851"/>
            <a:chExt cx="519468" cy="2882372"/>
          </a:xfrm>
        </p:grpSpPr>
        <p:sp>
          <p:nvSpPr>
            <p:cNvPr id="52" name="矩形 51"/>
            <p:cNvSpPr/>
            <p:nvPr/>
          </p:nvSpPr>
          <p:spPr>
            <a:xfrm>
              <a:off x="4844620" y="2649851"/>
              <a:ext cx="519468" cy="3030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smtClean="0"/>
                <a:t>1</a:t>
              </a:r>
              <a:endParaRPr lang="zh-CN" altLang="en-US" sz="1400" dirty="0"/>
            </a:p>
          </p:txBody>
        </p:sp>
        <p:sp>
          <p:nvSpPr>
            <p:cNvPr id="53" name="矩形 52"/>
            <p:cNvSpPr/>
            <p:nvPr/>
          </p:nvSpPr>
          <p:spPr>
            <a:xfrm>
              <a:off x="4844620" y="3149917"/>
              <a:ext cx="519468" cy="3030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smtClean="0"/>
                <a:t>2</a:t>
              </a:r>
              <a:endParaRPr lang="zh-CN" altLang="en-US" sz="1400" dirty="0"/>
            </a:p>
          </p:txBody>
        </p:sp>
        <p:sp>
          <p:nvSpPr>
            <p:cNvPr id="54" name="矩形 53"/>
            <p:cNvSpPr/>
            <p:nvPr/>
          </p:nvSpPr>
          <p:spPr>
            <a:xfrm>
              <a:off x="4844620" y="3649983"/>
              <a:ext cx="519468" cy="3030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smtClean="0"/>
                <a:t>3</a:t>
              </a:r>
              <a:endParaRPr lang="zh-CN" altLang="en-US" sz="1400" dirty="0"/>
            </a:p>
          </p:txBody>
        </p:sp>
        <p:sp>
          <p:nvSpPr>
            <p:cNvPr id="55" name="矩形 54"/>
            <p:cNvSpPr/>
            <p:nvPr/>
          </p:nvSpPr>
          <p:spPr>
            <a:xfrm>
              <a:off x="4844620" y="4191233"/>
              <a:ext cx="519468" cy="3030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smtClean="0"/>
                <a:t>…</a:t>
              </a:r>
              <a:endParaRPr lang="zh-CN" altLang="en-US" sz="1400" dirty="0"/>
            </a:p>
          </p:txBody>
        </p:sp>
        <p:sp>
          <p:nvSpPr>
            <p:cNvPr id="57" name="矩形 56"/>
            <p:cNvSpPr/>
            <p:nvPr/>
          </p:nvSpPr>
          <p:spPr>
            <a:xfrm>
              <a:off x="4844620" y="4729134"/>
              <a:ext cx="519468" cy="3030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smtClean="0"/>
                <a:t>300</a:t>
              </a:r>
              <a:endParaRPr lang="zh-CN" altLang="en-US" sz="1400" dirty="0"/>
            </a:p>
          </p:txBody>
        </p:sp>
        <p:sp>
          <p:nvSpPr>
            <p:cNvPr id="58" name="矩形 57"/>
            <p:cNvSpPr/>
            <p:nvPr/>
          </p:nvSpPr>
          <p:spPr>
            <a:xfrm>
              <a:off x="4844620" y="5229200"/>
              <a:ext cx="519468" cy="3030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smtClean="0"/>
                <a:t>…</a:t>
              </a:r>
              <a:endParaRPr lang="zh-CN" altLang="en-US" sz="1400" dirty="0"/>
            </a:p>
          </p:txBody>
        </p:sp>
      </p:grpSp>
      <p:cxnSp>
        <p:nvCxnSpPr>
          <p:cNvPr id="62" name="直接箭头连接符 61"/>
          <p:cNvCxnSpPr>
            <a:stCxn id="52" idx="3"/>
            <a:endCxn id="36" idx="1"/>
          </p:cNvCxnSpPr>
          <p:nvPr/>
        </p:nvCxnSpPr>
        <p:spPr>
          <a:xfrm>
            <a:off x="6785508" y="3301429"/>
            <a:ext cx="803830" cy="396127"/>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67" name="直接箭头连接符 66"/>
          <p:cNvCxnSpPr>
            <a:stCxn id="57" idx="3"/>
            <a:endCxn id="15" idx="1"/>
          </p:cNvCxnSpPr>
          <p:nvPr/>
        </p:nvCxnSpPr>
        <p:spPr>
          <a:xfrm flipV="1">
            <a:off x="6785508" y="5054591"/>
            <a:ext cx="801141" cy="326121"/>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1" name="Slide Number Placeholder 10"/>
          <p:cNvSpPr>
            <a:spLocks noGrp="1"/>
          </p:cNvSpPr>
          <p:nvPr>
            <p:ph type="sldNum" sz="quarter" idx="12"/>
          </p:nvPr>
        </p:nvSpPr>
        <p:spPr/>
        <p:txBody>
          <a:bodyPr/>
          <a:lstStyle/>
          <a:p>
            <a:fld id="{0C913308-F349-4B6D-A68A-DD1791B4A57B}" type="slidenum">
              <a:rPr lang="zh-CN" altLang="en-US" smtClean="0"/>
              <a:pPr/>
              <a:t>17</a:t>
            </a:fld>
            <a:endParaRPr lang="zh-CN" altLang="en-US"/>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文本占位符 2"/>
          <p:cNvSpPr>
            <a:spLocks noGrp="1"/>
          </p:cNvSpPr>
          <p:nvPr>
            <p:ph type="body" idx="1"/>
          </p:nvPr>
        </p:nvSpPr>
        <p:spPr/>
        <p:txBody>
          <a:bodyPr/>
          <a:lstStyle/>
          <a:p>
            <a:endParaRPr lang="zh-CN" altLang="en-US" dirty="0"/>
          </a:p>
        </p:txBody>
      </p:sp>
      <p:pic>
        <p:nvPicPr>
          <p:cNvPr id="9218" name="Picture 2"/>
          <p:cNvPicPr>
            <a:picLocks noChangeAspect="1" noChangeArrowheads="1"/>
          </p:cNvPicPr>
          <p:nvPr/>
        </p:nvPicPr>
        <p:blipFill>
          <a:blip r:embed="rId3" cstate="print"/>
          <a:srcRect/>
          <a:stretch>
            <a:fillRect/>
          </a:stretch>
        </p:blipFill>
        <p:spPr bwMode="auto">
          <a:xfrm>
            <a:off x="755576" y="260648"/>
            <a:ext cx="7992888" cy="3417386"/>
          </a:xfrm>
          <a:prstGeom prst="rect">
            <a:avLst/>
          </a:prstGeom>
          <a:noFill/>
          <a:ln w="9525">
            <a:noFill/>
            <a:miter lim="800000"/>
            <a:headEnd/>
            <a:tailEnd/>
          </a:ln>
        </p:spPr>
      </p:pic>
      <p:pic>
        <p:nvPicPr>
          <p:cNvPr id="9219" name="Picture 3"/>
          <p:cNvPicPr>
            <a:picLocks noChangeAspect="1" noChangeArrowheads="1"/>
          </p:cNvPicPr>
          <p:nvPr/>
        </p:nvPicPr>
        <p:blipFill>
          <a:blip r:embed="rId4" cstate="print"/>
          <a:srcRect/>
          <a:stretch>
            <a:fillRect/>
          </a:stretch>
        </p:blipFill>
        <p:spPr bwMode="auto">
          <a:xfrm>
            <a:off x="1835696" y="3861048"/>
            <a:ext cx="5328592" cy="2736304"/>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2511"/>
            <a:ext cx="9144000" cy="1143000"/>
          </a:xfrm>
          <a:prstGeom prst="rect">
            <a:avLst/>
          </a:prstGeom>
          <a:solidFill>
            <a:schemeClr val="tx1">
              <a:lumMod val="75000"/>
              <a:lumOff val="25000"/>
            </a:schemeClr>
          </a:solidFill>
        </p:spPr>
        <p:txBody>
          <a:bodyPr anchor="ctr"/>
          <a:lstStyle/>
          <a:p>
            <a:pPr algn="l"/>
            <a:r>
              <a:rPr lang="en-US" altLang="zh-CN" dirty="0" smtClean="0">
                <a:solidFill>
                  <a:schemeClr val="bg1"/>
                </a:solidFill>
              </a:rPr>
              <a:t>    Summary</a:t>
            </a:r>
            <a:endParaRPr lang="zh-CN" altLang="en-US" dirty="0">
              <a:solidFill>
                <a:schemeClr val="bg1"/>
              </a:solidFill>
            </a:endParaRPr>
          </a:p>
        </p:txBody>
      </p:sp>
      <p:sp>
        <p:nvSpPr>
          <p:cNvPr id="3" name="文本占位符 2"/>
          <p:cNvSpPr>
            <a:spLocks noGrp="1"/>
          </p:cNvSpPr>
          <p:nvPr>
            <p:ph type="body" idx="1"/>
          </p:nvPr>
        </p:nvSpPr>
        <p:spPr/>
        <p:txBody>
          <a:bodyPr>
            <a:normAutofit/>
          </a:bodyPr>
          <a:lstStyle/>
          <a:p>
            <a:r>
              <a:rPr lang="en-US" altLang="zh-CN" sz="2400" dirty="0" smtClean="0"/>
              <a:t>Visual Instance Mining</a:t>
            </a:r>
          </a:p>
          <a:p>
            <a:endParaRPr lang="en-US" altLang="zh-CN" sz="2400" dirty="0" smtClean="0"/>
          </a:p>
          <a:p>
            <a:r>
              <a:rPr lang="en-US" altLang="zh-CN" sz="2400" dirty="0" smtClean="0"/>
              <a:t>Mining </a:t>
            </a:r>
            <a:r>
              <a:rPr lang="en-US" altLang="zh-CN" sz="2400" i="1" dirty="0" smtClean="0"/>
              <a:t>small</a:t>
            </a:r>
            <a:r>
              <a:rPr lang="en-US" altLang="zh-CN" sz="2400" dirty="0" smtClean="0"/>
              <a:t> instances in </a:t>
            </a:r>
            <a:r>
              <a:rPr lang="en-US" altLang="zh-CN" sz="2400" i="1" dirty="0" smtClean="0"/>
              <a:t>large</a:t>
            </a:r>
            <a:r>
              <a:rPr lang="en-US" altLang="zh-CN" sz="2400" dirty="0" smtClean="0"/>
              <a:t> dataset</a:t>
            </a:r>
          </a:p>
          <a:p>
            <a:pPr lvl="1"/>
            <a:r>
              <a:rPr lang="en-US" altLang="zh-CN" sz="2000" dirty="0" smtClean="0"/>
              <a:t>Thread of Features (ToF)</a:t>
            </a:r>
          </a:p>
          <a:p>
            <a:pPr lvl="1"/>
            <a:endParaRPr lang="en-US" altLang="zh-CN" sz="2400" dirty="0" smtClean="0"/>
          </a:p>
          <a:p>
            <a:r>
              <a:rPr lang="en-US" altLang="zh-CN" sz="2400" dirty="0" smtClean="0"/>
              <a:t>New perspectives for timely multimedia problems</a:t>
            </a:r>
          </a:p>
          <a:p>
            <a:pPr lvl="1"/>
            <a:r>
              <a:rPr lang="en-US" altLang="zh-CN" sz="2000" dirty="0" smtClean="0"/>
              <a:t>Instance-level summarization</a:t>
            </a:r>
          </a:p>
          <a:p>
            <a:pPr lvl="1"/>
            <a:r>
              <a:rPr lang="en-US" altLang="zh-CN" sz="2000" dirty="0" smtClean="0"/>
              <a:t>Instance search</a:t>
            </a:r>
          </a:p>
        </p:txBody>
      </p:sp>
      <p:pic>
        <p:nvPicPr>
          <p:cNvPr id="60" name="Picture 2"/>
          <p:cNvPicPr>
            <a:picLocks noChangeAspect="1" noChangeArrowheads="1"/>
          </p:cNvPicPr>
          <p:nvPr/>
        </p:nvPicPr>
        <p:blipFill>
          <a:blip r:embed="rId3" cstate="print"/>
          <a:srcRect/>
          <a:stretch>
            <a:fillRect/>
          </a:stretch>
        </p:blipFill>
        <p:spPr bwMode="auto">
          <a:xfrm>
            <a:off x="467543" y="5139597"/>
            <a:ext cx="2232249" cy="1313739"/>
          </a:xfrm>
          <a:prstGeom prst="rect">
            <a:avLst/>
          </a:prstGeom>
          <a:noFill/>
          <a:ln w="9525">
            <a:noFill/>
            <a:miter lim="800000"/>
            <a:headEnd/>
            <a:tailEnd/>
          </a:ln>
        </p:spPr>
      </p:pic>
      <p:pic>
        <p:nvPicPr>
          <p:cNvPr id="6" name="Picture 3"/>
          <p:cNvPicPr>
            <a:picLocks noChangeAspect="1" noChangeArrowheads="1"/>
          </p:cNvPicPr>
          <p:nvPr/>
        </p:nvPicPr>
        <p:blipFill>
          <a:blip r:embed="rId4" cstate="print"/>
          <a:srcRect/>
          <a:stretch>
            <a:fillRect/>
          </a:stretch>
        </p:blipFill>
        <p:spPr bwMode="auto">
          <a:xfrm>
            <a:off x="6516216" y="5192750"/>
            <a:ext cx="1098974" cy="1098975"/>
          </a:xfrm>
          <a:prstGeom prst="rect">
            <a:avLst/>
          </a:prstGeom>
          <a:noFill/>
          <a:ln w="9525">
            <a:noFill/>
            <a:miter lim="800000"/>
            <a:headEnd/>
            <a:tailEnd/>
          </a:ln>
        </p:spPr>
      </p:pic>
      <p:pic>
        <p:nvPicPr>
          <p:cNvPr id="7" name="图片 6" descr="Screen Shot 2014-10-24 at 6.20.12 pm.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69953" y="5111316"/>
            <a:ext cx="3230239" cy="1180409"/>
          </a:xfrm>
          <a:prstGeom prst="rect">
            <a:avLst/>
          </a:prstGeom>
        </p:spPr>
      </p:pic>
      <p:pic>
        <p:nvPicPr>
          <p:cNvPr id="1026" name="Picture 2"/>
          <p:cNvPicPr>
            <a:picLocks noChangeAspect="1" noChangeArrowheads="1"/>
          </p:cNvPicPr>
          <p:nvPr/>
        </p:nvPicPr>
        <p:blipFill>
          <a:blip r:embed="rId6" cstate="print"/>
          <a:srcRect/>
          <a:stretch>
            <a:fillRect/>
          </a:stretch>
        </p:blipFill>
        <p:spPr bwMode="auto">
          <a:xfrm>
            <a:off x="7740352" y="5182811"/>
            <a:ext cx="1008112" cy="539658"/>
          </a:xfrm>
          <a:prstGeom prst="rect">
            <a:avLst/>
          </a:prstGeom>
          <a:noFill/>
          <a:ln w="9525">
            <a:noFill/>
            <a:miter lim="800000"/>
            <a:headEnd/>
            <a:tailEnd/>
          </a:ln>
        </p:spPr>
      </p:pic>
      <p:pic>
        <p:nvPicPr>
          <p:cNvPr id="1027" name="Picture 3"/>
          <p:cNvPicPr>
            <a:picLocks noChangeAspect="1" noChangeArrowheads="1"/>
          </p:cNvPicPr>
          <p:nvPr/>
        </p:nvPicPr>
        <p:blipFill>
          <a:blip r:embed="rId7" cstate="print"/>
          <a:srcRect/>
          <a:stretch>
            <a:fillRect/>
          </a:stretch>
        </p:blipFill>
        <p:spPr bwMode="auto">
          <a:xfrm>
            <a:off x="7740352" y="5748609"/>
            <a:ext cx="1008112" cy="543116"/>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8530"/>
            <a:ext cx="9144000" cy="1143000"/>
          </a:xfrm>
          <a:prstGeom prst="rect">
            <a:avLst/>
          </a:prstGeom>
          <a:solidFill>
            <a:schemeClr val="tx1">
              <a:lumMod val="75000"/>
              <a:lumOff val="25000"/>
            </a:schemeClr>
          </a:solidFill>
        </p:spPr>
        <p:txBody>
          <a:bodyPr/>
          <a:lstStyle/>
          <a:p>
            <a:pPr algn="l"/>
            <a:r>
              <a:rPr lang="en-US" altLang="zh-CN" dirty="0" smtClean="0">
                <a:solidFill>
                  <a:schemeClr val="bg1"/>
                </a:solidFill>
              </a:rPr>
              <a:t>    Visual Instance Mining</a:t>
            </a:r>
            <a:endParaRPr lang="zh-CN" altLang="en-US" dirty="0">
              <a:solidFill>
                <a:schemeClr val="bg1"/>
              </a:solidFill>
            </a:endParaRPr>
          </a:p>
        </p:txBody>
      </p:sp>
      <p:sp>
        <p:nvSpPr>
          <p:cNvPr id="3" name="内容占位符 2"/>
          <p:cNvSpPr>
            <a:spLocks noGrp="1"/>
          </p:cNvSpPr>
          <p:nvPr>
            <p:ph idx="1"/>
          </p:nvPr>
        </p:nvSpPr>
        <p:spPr>
          <a:xfrm>
            <a:off x="179512" y="1268760"/>
            <a:ext cx="5040560" cy="4525963"/>
          </a:xfrm>
        </p:spPr>
        <p:txBody>
          <a:bodyPr>
            <a:noAutofit/>
          </a:bodyPr>
          <a:lstStyle/>
          <a:p>
            <a:pPr lvl="1">
              <a:buFont typeface="Arial"/>
              <a:buChar char="•"/>
            </a:pPr>
            <a:r>
              <a:rPr lang="en-US" altLang="zh-CN" sz="3200" dirty="0" smtClean="0">
                <a:solidFill>
                  <a:schemeClr val="accent6"/>
                </a:solidFill>
              </a:rPr>
              <a:t>visual </a:t>
            </a:r>
            <a:r>
              <a:rPr lang="en-US" altLang="zh-CN" sz="3200" dirty="0">
                <a:solidFill>
                  <a:schemeClr val="accent6"/>
                </a:solidFill>
              </a:rPr>
              <a:t>instance</a:t>
            </a:r>
            <a:r>
              <a:rPr lang="en-US" altLang="zh-CN" sz="3200" dirty="0"/>
              <a:t>: a specific visual entity</a:t>
            </a:r>
          </a:p>
          <a:p>
            <a:pPr lvl="2"/>
            <a:r>
              <a:rPr lang="en-US" altLang="zh-CN" sz="2800" dirty="0" smtClean="0"/>
              <a:t>object (car, apple, flower)</a:t>
            </a:r>
          </a:p>
          <a:p>
            <a:pPr lvl="2"/>
            <a:r>
              <a:rPr lang="en-US" altLang="zh-CN" sz="2800" dirty="0" smtClean="0"/>
              <a:t>Landmark, scene</a:t>
            </a:r>
          </a:p>
          <a:p>
            <a:pPr lvl="2"/>
            <a:r>
              <a:rPr lang="en-US" altLang="zh-CN" sz="2800" dirty="0" smtClean="0"/>
              <a:t>Logo, trademark</a:t>
            </a:r>
            <a:endParaRPr lang="en-US" altLang="zh-CN" sz="3600" dirty="0" smtClean="0"/>
          </a:p>
          <a:p>
            <a:pPr lvl="1">
              <a:buFont typeface="Arial"/>
              <a:buChar char="•"/>
            </a:pPr>
            <a:r>
              <a:rPr lang="en-US" altLang="zh-CN" sz="3200" dirty="0" smtClean="0"/>
              <a:t>Instance</a:t>
            </a:r>
            <a:r>
              <a:rPr lang="zh-CN" altLang="en-US" sz="3200" dirty="0" smtClean="0"/>
              <a:t> </a:t>
            </a:r>
            <a:r>
              <a:rPr lang="en-US" altLang="zh-CN" sz="3200" dirty="0" smtClean="0"/>
              <a:t>Mining:</a:t>
            </a:r>
            <a:r>
              <a:rPr lang="zh-CN" altLang="en-US" sz="3200" dirty="0" smtClean="0"/>
              <a:t> </a:t>
            </a:r>
            <a:r>
              <a:rPr lang="en-US" altLang="zh-CN" sz="3200" dirty="0" smtClean="0"/>
              <a:t>discover </a:t>
            </a:r>
            <a:r>
              <a:rPr lang="en-US" altLang="zh-CN" sz="3200" i="1" dirty="0" smtClean="0"/>
              <a:t>frequent</a:t>
            </a:r>
            <a:r>
              <a:rPr lang="en-US" altLang="zh-CN" sz="3200" dirty="0" smtClean="0"/>
              <a:t> </a:t>
            </a:r>
            <a:r>
              <a:rPr lang="en-US" altLang="zh-CN" sz="3200" dirty="0" smtClean="0">
                <a:solidFill>
                  <a:schemeClr val="accent6"/>
                </a:solidFill>
              </a:rPr>
              <a:t>visual instances </a:t>
            </a:r>
            <a:r>
              <a:rPr lang="en-US" altLang="zh-CN" sz="3200" dirty="0" smtClean="0"/>
              <a:t>from an image</a:t>
            </a:r>
            <a:r>
              <a:rPr lang="zh-CN" altLang="en-US" sz="3200" dirty="0" smtClean="0"/>
              <a:t> </a:t>
            </a:r>
            <a:r>
              <a:rPr lang="en-US" altLang="zh-CN" sz="3200" dirty="0" smtClean="0"/>
              <a:t>collection</a:t>
            </a:r>
            <a:endParaRPr lang="en-US" altLang="zh-CN" sz="3600" dirty="0" smtClean="0"/>
          </a:p>
          <a:p>
            <a:endParaRPr lang="en-US" altLang="zh-CN" sz="2400" dirty="0" smtClean="0"/>
          </a:p>
          <a:p>
            <a:endParaRPr lang="en-US" altLang="zh-CN" sz="2800" dirty="0" smtClean="0"/>
          </a:p>
        </p:txBody>
      </p:sp>
      <p:grpSp>
        <p:nvGrpSpPr>
          <p:cNvPr id="110" name="组合 109"/>
          <p:cNvGrpSpPr/>
          <p:nvPr/>
        </p:nvGrpSpPr>
        <p:grpSpPr>
          <a:xfrm>
            <a:off x="5364088" y="1704908"/>
            <a:ext cx="3528392" cy="1810307"/>
            <a:chOff x="5190356" y="1662517"/>
            <a:chExt cx="3528392" cy="2068786"/>
          </a:xfrm>
        </p:grpSpPr>
        <p:pic>
          <p:nvPicPr>
            <p:cNvPr id="1056" name="Picture 32"/>
            <p:cNvPicPr>
              <a:picLocks noChangeAspect="1" noChangeArrowheads="1"/>
            </p:cNvPicPr>
            <p:nvPr/>
          </p:nvPicPr>
          <p:blipFill>
            <a:blip r:embed="rId3" cstate="print"/>
            <a:srcRect/>
            <a:stretch>
              <a:fillRect/>
            </a:stretch>
          </p:blipFill>
          <p:spPr bwMode="auto">
            <a:xfrm>
              <a:off x="5586608" y="1835471"/>
              <a:ext cx="534859" cy="314524"/>
            </a:xfrm>
            <a:prstGeom prst="rect">
              <a:avLst/>
            </a:prstGeom>
            <a:noFill/>
            <a:ln w="9525">
              <a:noFill/>
              <a:miter lim="800000"/>
              <a:headEnd/>
              <a:tailEnd/>
            </a:ln>
          </p:spPr>
        </p:pic>
        <p:pic>
          <p:nvPicPr>
            <p:cNvPr id="1057" name="Picture 33"/>
            <p:cNvPicPr>
              <a:picLocks noChangeAspect="1" noChangeArrowheads="1"/>
            </p:cNvPicPr>
            <p:nvPr/>
          </p:nvPicPr>
          <p:blipFill>
            <a:blip r:embed="rId4" cstate="print"/>
            <a:srcRect/>
            <a:stretch>
              <a:fillRect/>
            </a:stretch>
          </p:blipFill>
          <p:spPr bwMode="auto">
            <a:xfrm>
              <a:off x="6189831" y="1703810"/>
              <a:ext cx="413088" cy="311473"/>
            </a:xfrm>
            <a:prstGeom prst="rect">
              <a:avLst/>
            </a:prstGeom>
            <a:noFill/>
            <a:ln w="9525">
              <a:noFill/>
              <a:miter lim="800000"/>
              <a:headEnd/>
              <a:tailEnd/>
            </a:ln>
          </p:spPr>
        </p:pic>
        <p:pic>
          <p:nvPicPr>
            <p:cNvPr id="1061" name="Picture 37"/>
            <p:cNvPicPr>
              <a:picLocks noChangeAspect="1" noChangeArrowheads="1"/>
            </p:cNvPicPr>
            <p:nvPr/>
          </p:nvPicPr>
          <p:blipFill>
            <a:blip r:embed="rId5" cstate="print"/>
            <a:srcRect/>
            <a:stretch>
              <a:fillRect/>
            </a:stretch>
          </p:blipFill>
          <p:spPr bwMode="auto">
            <a:xfrm>
              <a:off x="5262364" y="2546802"/>
              <a:ext cx="432817" cy="359320"/>
            </a:xfrm>
            <a:prstGeom prst="rect">
              <a:avLst/>
            </a:prstGeom>
            <a:noFill/>
            <a:ln w="9525">
              <a:noFill/>
              <a:miter lim="800000"/>
              <a:headEnd/>
              <a:tailEnd/>
            </a:ln>
          </p:spPr>
        </p:pic>
        <p:pic>
          <p:nvPicPr>
            <p:cNvPr id="1029" name="Picture 5"/>
            <p:cNvPicPr>
              <a:picLocks noChangeAspect="1" noChangeArrowheads="1"/>
            </p:cNvPicPr>
            <p:nvPr/>
          </p:nvPicPr>
          <p:blipFill>
            <a:blip r:embed="rId6" cstate="print"/>
            <a:srcRect/>
            <a:stretch>
              <a:fillRect/>
            </a:stretch>
          </p:blipFill>
          <p:spPr bwMode="auto">
            <a:xfrm>
              <a:off x="6697323" y="1662517"/>
              <a:ext cx="497868" cy="334505"/>
            </a:xfrm>
            <a:prstGeom prst="rect">
              <a:avLst/>
            </a:prstGeom>
            <a:noFill/>
            <a:ln w="9525">
              <a:noFill/>
              <a:miter lim="800000"/>
              <a:headEnd/>
              <a:tailEnd/>
            </a:ln>
          </p:spPr>
        </p:pic>
        <p:pic>
          <p:nvPicPr>
            <p:cNvPr id="1030" name="Picture 6"/>
            <p:cNvPicPr>
              <a:picLocks noChangeAspect="1" noChangeArrowheads="1"/>
            </p:cNvPicPr>
            <p:nvPr/>
          </p:nvPicPr>
          <p:blipFill>
            <a:blip r:embed="rId7" cstate="print"/>
            <a:srcRect/>
            <a:stretch>
              <a:fillRect/>
            </a:stretch>
          </p:blipFill>
          <p:spPr bwMode="auto">
            <a:xfrm>
              <a:off x="7267507" y="2454605"/>
              <a:ext cx="531522" cy="312055"/>
            </a:xfrm>
            <a:prstGeom prst="rect">
              <a:avLst/>
            </a:prstGeom>
            <a:noFill/>
            <a:ln w="9525">
              <a:noFill/>
              <a:miter lim="800000"/>
              <a:headEnd/>
              <a:tailEnd/>
            </a:ln>
          </p:spPr>
        </p:pic>
        <p:pic>
          <p:nvPicPr>
            <p:cNvPr id="1031" name="Picture 7"/>
            <p:cNvPicPr>
              <a:picLocks noChangeAspect="1" noChangeArrowheads="1"/>
            </p:cNvPicPr>
            <p:nvPr/>
          </p:nvPicPr>
          <p:blipFill>
            <a:blip r:embed="rId8" cstate="print"/>
            <a:srcRect/>
            <a:stretch>
              <a:fillRect/>
            </a:stretch>
          </p:blipFill>
          <p:spPr bwMode="auto">
            <a:xfrm>
              <a:off x="8221359" y="2588736"/>
              <a:ext cx="486199" cy="357842"/>
            </a:xfrm>
            <a:prstGeom prst="rect">
              <a:avLst/>
            </a:prstGeom>
            <a:noFill/>
            <a:ln w="9525">
              <a:noFill/>
              <a:miter lim="800000"/>
              <a:headEnd/>
              <a:tailEnd/>
            </a:ln>
          </p:spPr>
        </p:pic>
        <p:pic>
          <p:nvPicPr>
            <p:cNvPr id="1032" name="Picture 8"/>
            <p:cNvPicPr>
              <a:picLocks noChangeAspect="1" noChangeArrowheads="1"/>
            </p:cNvPicPr>
            <p:nvPr/>
          </p:nvPicPr>
          <p:blipFill>
            <a:blip r:embed="rId9" cstate="print"/>
            <a:srcRect/>
            <a:stretch>
              <a:fillRect/>
            </a:stretch>
          </p:blipFill>
          <p:spPr bwMode="auto">
            <a:xfrm>
              <a:off x="7871037" y="2210590"/>
              <a:ext cx="462861" cy="326725"/>
            </a:xfrm>
            <a:prstGeom prst="rect">
              <a:avLst/>
            </a:prstGeom>
            <a:noFill/>
            <a:ln w="9525">
              <a:noFill/>
              <a:miter lim="800000"/>
              <a:headEnd/>
              <a:tailEnd/>
            </a:ln>
          </p:spPr>
        </p:pic>
        <p:pic>
          <p:nvPicPr>
            <p:cNvPr id="1033" name="Picture 9"/>
            <p:cNvPicPr>
              <a:picLocks noChangeAspect="1" noChangeArrowheads="1"/>
            </p:cNvPicPr>
            <p:nvPr/>
          </p:nvPicPr>
          <p:blipFill>
            <a:blip r:embed="rId10" cstate="print"/>
            <a:srcRect/>
            <a:stretch>
              <a:fillRect/>
            </a:stretch>
          </p:blipFill>
          <p:spPr bwMode="auto">
            <a:xfrm>
              <a:off x="5766420" y="3032448"/>
              <a:ext cx="462861" cy="299498"/>
            </a:xfrm>
            <a:prstGeom prst="rect">
              <a:avLst/>
            </a:prstGeom>
            <a:noFill/>
            <a:ln w="9525">
              <a:noFill/>
              <a:miter lim="800000"/>
              <a:headEnd/>
              <a:tailEnd/>
            </a:ln>
          </p:spPr>
        </p:pic>
        <p:pic>
          <p:nvPicPr>
            <p:cNvPr id="1034" name="Picture 10"/>
            <p:cNvPicPr>
              <a:picLocks noChangeAspect="1" noChangeArrowheads="1"/>
            </p:cNvPicPr>
            <p:nvPr/>
          </p:nvPicPr>
          <p:blipFill>
            <a:blip r:embed="rId11" cstate="print"/>
            <a:srcRect/>
            <a:stretch>
              <a:fillRect/>
            </a:stretch>
          </p:blipFill>
          <p:spPr bwMode="auto">
            <a:xfrm>
              <a:off x="6252370" y="2906538"/>
              <a:ext cx="416186" cy="311167"/>
            </a:xfrm>
            <a:prstGeom prst="rect">
              <a:avLst/>
            </a:prstGeom>
            <a:noFill/>
            <a:ln w="9525">
              <a:noFill/>
              <a:miter lim="800000"/>
              <a:headEnd/>
              <a:tailEnd/>
            </a:ln>
          </p:spPr>
        </p:pic>
        <p:pic>
          <p:nvPicPr>
            <p:cNvPr id="1035" name="Picture 11"/>
            <p:cNvPicPr>
              <a:picLocks noChangeAspect="1" noChangeArrowheads="1"/>
            </p:cNvPicPr>
            <p:nvPr/>
          </p:nvPicPr>
          <p:blipFill>
            <a:blip r:embed="rId12" cstate="print"/>
            <a:srcRect/>
            <a:stretch>
              <a:fillRect/>
            </a:stretch>
          </p:blipFill>
          <p:spPr bwMode="auto">
            <a:xfrm>
              <a:off x="6738320" y="2958964"/>
              <a:ext cx="527884" cy="295884"/>
            </a:xfrm>
            <a:prstGeom prst="rect">
              <a:avLst/>
            </a:prstGeom>
            <a:noFill/>
            <a:ln w="9525">
              <a:noFill/>
              <a:miter lim="800000"/>
              <a:headEnd/>
              <a:tailEnd/>
            </a:ln>
          </p:spPr>
        </p:pic>
        <p:pic>
          <p:nvPicPr>
            <p:cNvPr id="1036" name="Picture 12"/>
            <p:cNvPicPr>
              <a:picLocks noChangeAspect="1" noChangeArrowheads="1"/>
            </p:cNvPicPr>
            <p:nvPr/>
          </p:nvPicPr>
          <p:blipFill>
            <a:blip r:embed="rId13" cstate="print"/>
            <a:srcRect/>
            <a:stretch>
              <a:fillRect/>
            </a:stretch>
          </p:blipFill>
          <p:spPr bwMode="auto">
            <a:xfrm>
              <a:off x="7087586" y="3381240"/>
              <a:ext cx="532874" cy="350063"/>
            </a:xfrm>
            <a:prstGeom prst="rect">
              <a:avLst/>
            </a:prstGeom>
            <a:noFill/>
            <a:ln w="9525">
              <a:noFill/>
              <a:miter lim="800000"/>
              <a:headEnd/>
              <a:tailEnd/>
            </a:ln>
          </p:spPr>
        </p:pic>
        <p:pic>
          <p:nvPicPr>
            <p:cNvPr id="1037" name="Picture 13"/>
            <p:cNvPicPr>
              <a:picLocks noChangeAspect="1" noChangeArrowheads="1"/>
            </p:cNvPicPr>
            <p:nvPr/>
          </p:nvPicPr>
          <p:blipFill>
            <a:blip r:embed="rId14" cstate="print"/>
            <a:srcRect/>
            <a:stretch>
              <a:fillRect/>
            </a:stretch>
          </p:blipFill>
          <p:spPr bwMode="auto">
            <a:xfrm>
              <a:off x="7288355" y="2040755"/>
              <a:ext cx="447303" cy="350063"/>
            </a:xfrm>
            <a:prstGeom prst="rect">
              <a:avLst/>
            </a:prstGeom>
            <a:noFill/>
            <a:ln w="9525">
              <a:noFill/>
              <a:miter lim="800000"/>
              <a:headEnd/>
              <a:tailEnd/>
            </a:ln>
          </p:spPr>
        </p:pic>
        <p:pic>
          <p:nvPicPr>
            <p:cNvPr id="1038" name="Picture 14"/>
            <p:cNvPicPr>
              <a:picLocks noChangeAspect="1" noChangeArrowheads="1"/>
            </p:cNvPicPr>
            <p:nvPr/>
          </p:nvPicPr>
          <p:blipFill>
            <a:blip r:embed="rId15" cstate="print"/>
            <a:srcRect/>
            <a:stretch>
              <a:fillRect/>
            </a:stretch>
          </p:blipFill>
          <p:spPr bwMode="auto">
            <a:xfrm>
              <a:off x="6358453" y="2084680"/>
              <a:ext cx="408407" cy="338394"/>
            </a:xfrm>
            <a:prstGeom prst="rect">
              <a:avLst/>
            </a:prstGeom>
            <a:noFill/>
            <a:ln w="9525">
              <a:noFill/>
              <a:miter lim="800000"/>
              <a:headEnd/>
              <a:tailEnd/>
            </a:ln>
          </p:spPr>
        </p:pic>
        <p:pic>
          <p:nvPicPr>
            <p:cNvPr id="1039" name="Picture 15"/>
            <p:cNvPicPr>
              <a:picLocks noChangeAspect="1" noChangeArrowheads="1"/>
            </p:cNvPicPr>
            <p:nvPr/>
          </p:nvPicPr>
          <p:blipFill>
            <a:blip r:embed="rId16" cstate="print"/>
            <a:srcRect/>
            <a:stretch>
              <a:fillRect/>
            </a:stretch>
          </p:blipFill>
          <p:spPr bwMode="auto">
            <a:xfrm>
              <a:off x="6835350" y="2012672"/>
              <a:ext cx="346174" cy="350064"/>
            </a:xfrm>
            <a:prstGeom prst="rect">
              <a:avLst/>
            </a:prstGeom>
            <a:noFill/>
            <a:ln w="9525">
              <a:noFill/>
              <a:miter lim="800000"/>
              <a:headEnd/>
              <a:tailEnd/>
            </a:ln>
          </p:spPr>
        </p:pic>
        <p:pic>
          <p:nvPicPr>
            <p:cNvPr id="1040" name="Picture 16"/>
            <p:cNvPicPr>
              <a:picLocks noChangeAspect="1" noChangeArrowheads="1"/>
            </p:cNvPicPr>
            <p:nvPr/>
          </p:nvPicPr>
          <p:blipFill>
            <a:blip r:embed="rId17" cstate="print"/>
            <a:srcRect/>
            <a:stretch>
              <a:fillRect/>
            </a:stretch>
          </p:blipFill>
          <p:spPr bwMode="auto">
            <a:xfrm>
              <a:off x="7850450" y="2699531"/>
              <a:ext cx="290513" cy="428625"/>
            </a:xfrm>
            <a:prstGeom prst="rect">
              <a:avLst/>
            </a:prstGeom>
            <a:noFill/>
            <a:ln w="9525">
              <a:noFill/>
              <a:miter lim="800000"/>
              <a:headEnd/>
              <a:tailEnd/>
            </a:ln>
          </p:spPr>
        </p:pic>
        <p:pic>
          <p:nvPicPr>
            <p:cNvPr id="1041" name="Picture 17"/>
            <p:cNvPicPr>
              <a:picLocks noChangeAspect="1" noChangeArrowheads="1"/>
            </p:cNvPicPr>
            <p:nvPr/>
          </p:nvPicPr>
          <p:blipFill>
            <a:blip r:embed="rId18" cstate="print"/>
            <a:srcRect/>
            <a:stretch>
              <a:fillRect/>
            </a:stretch>
          </p:blipFill>
          <p:spPr bwMode="auto">
            <a:xfrm>
              <a:off x="7806834" y="1806533"/>
              <a:ext cx="418728" cy="321523"/>
            </a:xfrm>
            <a:prstGeom prst="rect">
              <a:avLst/>
            </a:prstGeom>
            <a:noFill/>
            <a:ln w="9525">
              <a:noFill/>
              <a:miter lim="800000"/>
              <a:headEnd/>
              <a:tailEnd/>
            </a:ln>
          </p:spPr>
        </p:pic>
        <p:pic>
          <p:nvPicPr>
            <p:cNvPr id="1042" name="Picture 18"/>
            <p:cNvPicPr>
              <a:picLocks noChangeAspect="1" noChangeArrowheads="1"/>
            </p:cNvPicPr>
            <p:nvPr/>
          </p:nvPicPr>
          <p:blipFill>
            <a:blip r:embed="rId19" cstate="print"/>
            <a:srcRect/>
            <a:stretch>
              <a:fillRect/>
            </a:stretch>
          </p:blipFill>
          <p:spPr bwMode="auto">
            <a:xfrm>
              <a:off x="7321300" y="1662517"/>
              <a:ext cx="375096" cy="292506"/>
            </a:xfrm>
            <a:prstGeom prst="rect">
              <a:avLst/>
            </a:prstGeom>
            <a:noFill/>
            <a:ln w="9525">
              <a:noFill/>
              <a:miter lim="800000"/>
              <a:headEnd/>
              <a:tailEnd/>
            </a:ln>
          </p:spPr>
        </p:pic>
        <p:pic>
          <p:nvPicPr>
            <p:cNvPr id="1043" name="Picture 19"/>
            <p:cNvPicPr>
              <a:picLocks noChangeAspect="1" noChangeArrowheads="1"/>
            </p:cNvPicPr>
            <p:nvPr/>
          </p:nvPicPr>
          <p:blipFill>
            <a:blip r:embed="rId20" cstate="print"/>
            <a:srcRect/>
            <a:stretch>
              <a:fillRect/>
            </a:stretch>
          </p:blipFill>
          <p:spPr bwMode="auto">
            <a:xfrm>
              <a:off x="6790501" y="2444720"/>
              <a:ext cx="360040" cy="437192"/>
            </a:xfrm>
            <a:prstGeom prst="rect">
              <a:avLst/>
            </a:prstGeom>
            <a:noFill/>
            <a:ln w="9525">
              <a:noFill/>
              <a:miter lim="800000"/>
              <a:headEnd/>
              <a:tailEnd/>
            </a:ln>
          </p:spPr>
        </p:pic>
        <p:pic>
          <p:nvPicPr>
            <p:cNvPr id="1044" name="Picture 20"/>
            <p:cNvPicPr>
              <a:picLocks noChangeAspect="1" noChangeArrowheads="1"/>
            </p:cNvPicPr>
            <p:nvPr/>
          </p:nvPicPr>
          <p:blipFill>
            <a:blip r:embed="rId21" cstate="print"/>
            <a:srcRect/>
            <a:stretch>
              <a:fillRect/>
            </a:stretch>
          </p:blipFill>
          <p:spPr bwMode="auto">
            <a:xfrm>
              <a:off x="7366565" y="2857266"/>
              <a:ext cx="295275" cy="442913"/>
            </a:xfrm>
            <a:prstGeom prst="rect">
              <a:avLst/>
            </a:prstGeom>
            <a:noFill/>
            <a:ln w="9525">
              <a:noFill/>
              <a:miter lim="800000"/>
              <a:headEnd/>
              <a:tailEnd/>
            </a:ln>
          </p:spPr>
        </p:pic>
        <p:pic>
          <p:nvPicPr>
            <p:cNvPr id="1045" name="Picture 21"/>
            <p:cNvPicPr>
              <a:picLocks noChangeAspect="1" noChangeArrowheads="1"/>
            </p:cNvPicPr>
            <p:nvPr/>
          </p:nvPicPr>
          <p:blipFill>
            <a:blip r:embed="rId22" cstate="print"/>
            <a:srcRect/>
            <a:stretch>
              <a:fillRect/>
            </a:stretch>
          </p:blipFill>
          <p:spPr bwMode="auto">
            <a:xfrm>
              <a:off x="6475726" y="3371771"/>
              <a:ext cx="540271" cy="345076"/>
            </a:xfrm>
            <a:prstGeom prst="rect">
              <a:avLst/>
            </a:prstGeom>
            <a:noFill/>
            <a:ln w="9525">
              <a:noFill/>
              <a:miter lim="800000"/>
              <a:headEnd/>
              <a:tailEnd/>
            </a:ln>
          </p:spPr>
        </p:pic>
        <p:pic>
          <p:nvPicPr>
            <p:cNvPr id="1046" name="Picture 22"/>
            <p:cNvPicPr>
              <a:picLocks noChangeAspect="1" noChangeArrowheads="1"/>
            </p:cNvPicPr>
            <p:nvPr/>
          </p:nvPicPr>
          <p:blipFill>
            <a:blip r:embed="rId23" cstate="print"/>
            <a:srcRect/>
            <a:stretch>
              <a:fillRect/>
            </a:stretch>
          </p:blipFill>
          <p:spPr bwMode="auto">
            <a:xfrm>
              <a:off x="5910436" y="3383434"/>
              <a:ext cx="484645" cy="336979"/>
            </a:xfrm>
            <a:prstGeom prst="rect">
              <a:avLst/>
            </a:prstGeom>
            <a:noFill/>
            <a:ln w="9525">
              <a:noFill/>
              <a:miter lim="800000"/>
              <a:headEnd/>
              <a:tailEnd/>
            </a:ln>
          </p:spPr>
        </p:pic>
        <p:pic>
          <p:nvPicPr>
            <p:cNvPr id="1051" name="Picture 27"/>
            <p:cNvPicPr>
              <a:picLocks noChangeAspect="1" noChangeArrowheads="1"/>
            </p:cNvPicPr>
            <p:nvPr/>
          </p:nvPicPr>
          <p:blipFill>
            <a:blip r:embed="rId24" cstate="print"/>
            <a:srcRect/>
            <a:stretch>
              <a:fillRect/>
            </a:stretch>
          </p:blipFill>
          <p:spPr bwMode="auto">
            <a:xfrm>
              <a:off x="5909916" y="2220475"/>
              <a:ext cx="335390" cy="426343"/>
            </a:xfrm>
            <a:prstGeom prst="rect">
              <a:avLst/>
            </a:prstGeom>
            <a:noFill/>
            <a:ln w="9525">
              <a:noFill/>
              <a:miter lim="800000"/>
              <a:headEnd/>
              <a:tailEnd/>
            </a:ln>
          </p:spPr>
        </p:pic>
        <p:pic>
          <p:nvPicPr>
            <p:cNvPr id="1052" name="Picture 28"/>
            <p:cNvPicPr>
              <a:picLocks noChangeAspect="1" noChangeArrowheads="1"/>
            </p:cNvPicPr>
            <p:nvPr/>
          </p:nvPicPr>
          <p:blipFill>
            <a:blip r:embed="rId25" cstate="print"/>
            <a:srcRect/>
            <a:stretch>
              <a:fillRect/>
            </a:stretch>
          </p:blipFill>
          <p:spPr bwMode="auto">
            <a:xfrm>
              <a:off x="5757367" y="2699567"/>
              <a:ext cx="461850" cy="301377"/>
            </a:xfrm>
            <a:prstGeom prst="rect">
              <a:avLst/>
            </a:prstGeom>
            <a:noFill/>
            <a:ln w="9525">
              <a:noFill/>
              <a:miter lim="800000"/>
              <a:headEnd/>
              <a:tailEnd/>
            </a:ln>
          </p:spPr>
        </p:pic>
        <p:pic>
          <p:nvPicPr>
            <p:cNvPr id="1054" name="Picture 30"/>
            <p:cNvPicPr>
              <a:picLocks noChangeAspect="1" noChangeArrowheads="1"/>
            </p:cNvPicPr>
            <p:nvPr/>
          </p:nvPicPr>
          <p:blipFill>
            <a:blip r:embed="rId26" cstate="print"/>
            <a:srcRect/>
            <a:stretch>
              <a:fillRect/>
            </a:stretch>
          </p:blipFill>
          <p:spPr bwMode="auto">
            <a:xfrm>
              <a:off x="7687147" y="3318034"/>
              <a:ext cx="527545" cy="315179"/>
            </a:xfrm>
            <a:prstGeom prst="rect">
              <a:avLst/>
            </a:prstGeom>
            <a:noFill/>
            <a:ln w="9525">
              <a:noFill/>
              <a:miter lim="800000"/>
              <a:headEnd/>
              <a:tailEnd/>
            </a:ln>
          </p:spPr>
        </p:pic>
        <p:pic>
          <p:nvPicPr>
            <p:cNvPr id="1058" name="Picture 34"/>
            <p:cNvPicPr>
              <a:picLocks noChangeAspect="1" noChangeArrowheads="1"/>
            </p:cNvPicPr>
            <p:nvPr/>
          </p:nvPicPr>
          <p:blipFill>
            <a:blip r:embed="rId27" cstate="print"/>
            <a:srcRect/>
            <a:stretch>
              <a:fillRect/>
            </a:stretch>
          </p:blipFill>
          <p:spPr bwMode="auto">
            <a:xfrm>
              <a:off x="6315325" y="2501233"/>
              <a:ext cx="408104" cy="320170"/>
            </a:xfrm>
            <a:prstGeom prst="rect">
              <a:avLst/>
            </a:prstGeom>
            <a:noFill/>
            <a:ln w="9525">
              <a:noFill/>
              <a:miter lim="800000"/>
              <a:headEnd/>
              <a:tailEnd/>
            </a:ln>
          </p:spPr>
        </p:pic>
        <p:pic>
          <p:nvPicPr>
            <p:cNvPr id="1059" name="Picture 35"/>
            <p:cNvPicPr>
              <a:picLocks noChangeAspect="1" noChangeArrowheads="1"/>
            </p:cNvPicPr>
            <p:nvPr/>
          </p:nvPicPr>
          <p:blipFill>
            <a:blip r:embed="rId28" cstate="print"/>
            <a:srcRect/>
            <a:stretch>
              <a:fillRect/>
            </a:stretch>
          </p:blipFill>
          <p:spPr bwMode="auto">
            <a:xfrm>
              <a:off x="8286700" y="3032448"/>
              <a:ext cx="432048" cy="332166"/>
            </a:xfrm>
            <a:prstGeom prst="rect">
              <a:avLst/>
            </a:prstGeom>
            <a:noFill/>
            <a:ln w="9525">
              <a:noFill/>
              <a:miter lim="800000"/>
              <a:headEnd/>
              <a:tailEnd/>
            </a:ln>
          </p:spPr>
        </p:pic>
        <p:pic>
          <p:nvPicPr>
            <p:cNvPr id="1060" name="Picture 36"/>
            <p:cNvPicPr>
              <a:picLocks noChangeAspect="1" noChangeArrowheads="1"/>
            </p:cNvPicPr>
            <p:nvPr/>
          </p:nvPicPr>
          <p:blipFill>
            <a:blip r:embed="rId29" cstate="print"/>
            <a:srcRect/>
            <a:stretch>
              <a:fillRect/>
            </a:stretch>
          </p:blipFill>
          <p:spPr bwMode="auto">
            <a:xfrm>
              <a:off x="5397327" y="2231307"/>
              <a:ext cx="432048" cy="260412"/>
            </a:xfrm>
            <a:prstGeom prst="rect">
              <a:avLst/>
            </a:prstGeom>
            <a:noFill/>
            <a:ln w="9525">
              <a:noFill/>
              <a:miter lim="800000"/>
              <a:headEnd/>
              <a:tailEnd/>
            </a:ln>
          </p:spPr>
        </p:pic>
        <p:pic>
          <p:nvPicPr>
            <p:cNvPr id="1062" name="Picture 38"/>
            <p:cNvPicPr>
              <a:picLocks noChangeAspect="1" noChangeArrowheads="1"/>
            </p:cNvPicPr>
            <p:nvPr/>
          </p:nvPicPr>
          <p:blipFill>
            <a:blip r:embed="rId30" cstate="print"/>
            <a:srcRect/>
            <a:stretch>
              <a:fillRect/>
            </a:stretch>
          </p:blipFill>
          <p:spPr bwMode="auto">
            <a:xfrm>
              <a:off x="5190356" y="2996952"/>
              <a:ext cx="469206" cy="360040"/>
            </a:xfrm>
            <a:prstGeom prst="rect">
              <a:avLst/>
            </a:prstGeom>
            <a:noFill/>
            <a:ln w="9525">
              <a:noFill/>
              <a:miter lim="800000"/>
              <a:headEnd/>
              <a:tailEnd/>
            </a:ln>
          </p:spPr>
        </p:pic>
      </p:grpSp>
      <p:grpSp>
        <p:nvGrpSpPr>
          <p:cNvPr id="95" name="组合 94"/>
          <p:cNvGrpSpPr/>
          <p:nvPr/>
        </p:nvGrpSpPr>
        <p:grpSpPr>
          <a:xfrm>
            <a:off x="6355207" y="1739383"/>
            <a:ext cx="2529286" cy="1453984"/>
            <a:chOff x="6067175" y="1696991"/>
            <a:chExt cx="2529286" cy="1661587"/>
          </a:xfrm>
        </p:grpSpPr>
        <p:sp>
          <p:nvSpPr>
            <p:cNvPr id="84" name="矩形 83"/>
            <p:cNvSpPr/>
            <p:nvPr/>
          </p:nvSpPr>
          <p:spPr>
            <a:xfrm>
              <a:off x="6067175" y="1696991"/>
              <a:ext cx="432000" cy="324000"/>
            </a:xfrm>
            <a:prstGeom prst="rect">
              <a:avLst/>
            </a:prstGeom>
            <a:noFill/>
            <a:ln>
              <a:solidFill>
                <a:srgbClr val="005B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矩形 84"/>
            <p:cNvSpPr/>
            <p:nvPr/>
          </p:nvSpPr>
          <p:spPr>
            <a:xfrm>
              <a:off x="6208461" y="2492896"/>
              <a:ext cx="396000" cy="324000"/>
            </a:xfrm>
            <a:prstGeom prst="rect">
              <a:avLst/>
            </a:prstGeom>
            <a:noFill/>
            <a:ln>
              <a:solidFill>
                <a:srgbClr val="005B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矩形 85"/>
            <p:cNvSpPr/>
            <p:nvPr/>
          </p:nvSpPr>
          <p:spPr>
            <a:xfrm>
              <a:off x="8164461" y="3034578"/>
              <a:ext cx="432000" cy="324000"/>
            </a:xfrm>
            <a:prstGeom prst="rect">
              <a:avLst/>
            </a:prstGeom>
            <a:noFill/>
            <a:ln>
              <a:solidFill>
                <a:srgbClr val="005B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4" name="组合 93"/>
          <p:cNvGrpSpPr/>
          <p:nvPr/>
        </p:nvGrpSpPr>
        <p:grpSpPr>
          <a:xfrm>
            <a:off x="5747943" y="1845765"/>
            <a:ext cx="2638325" cy="1579102"/>
            <a:chOff x="5459911" y="1851174"/>
            <a:chExt cx="2638325" cy="1804569"/>
          </a:xfrm>
        </p:grpSpPr>
        <p:sp>
          <p:nvSpPr>
            <p:cNvPr id="87" name="矩形 86"/>
            <p:cNvSpPr/>
            <p:nvPr/>
          </p:nvSpPr>
          <p:spPr>
            <a:xfrm>
              <a:off x="7558236" y="3331743"/>
              <a:ext cx="540000" cy="324000"/>
            </a:xfrm>
            <a:prstGeom prst="rect">
              <a:avLst/>
            </a:prstGeom>
            <a:noFill/>
            <a:ln>
              <a:solidFill>
                <a:srgbClr val="30E8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矩形 87"/>
            <p:cNvSpPr/>
            <p:nvPr/>
          </p:nvSpPr>
          <p:spPr>
            <a:xfrm>
              <a:off x="5459911" y="1851174"/>
              <a:ext cx="547486" cy="324000"/>
            </a:xfrm>
            <a:prstGeom prst="rect">
              <a:avLst/>
            </a:prstGeom>
            <a:noFill/>
            <a:ln>
              <a:solidFill>
                <a:srgbClr val="30E8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3" name="组合 92"/>
          <p:cNvGrpSpPr/>
          <p:nvPr/>
        </p:nvGrpSpPr>
        <p:grpSpPr>
          <a:xfrm>
            <a:off x="5364699" y="2204864"/>
            <a:ext cx="628425" cy="995639"/>
            <a:chOff x="5076667" y="2153700"/>
            <a:chExt cx="628425" cy="1137799"/>
          </a:xfrm>
        </p:grpSpPr>
        <p:sp>
          <p:nvSpPr>
            <p:cNvPr id="90" name="矩形 89"/>
            <p:cNvSpPr/>
            <p:nvPr/>
          </p:nvSpPr>
          <p:spPr>
            <a:xfrm>
              <a:off x="5273092" y="2153700"/>
              <a:ext cx="432000" cy="252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矩形 90"/>
            <p:cNvSpPr/>
            <p:nvPr/>
          </p:nvSpPr>
          <p:spPr>
            <a:xfrm>
              <a:off x="5148112" y="2480431"/>
              <a:ext cx="432000" cy="36000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矩形 91"/>
            <p:cNvSpPr/>
            <p:nvPr/>
          </p:nvSpPr>
          <p:spPr>
            <a:xfrm>
              <a:off x="5076667" y="2931498"/>
              <a:ext cx="468000" cy="36000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6" name="下箭头 95"/>
          <p:cNvSpPr/>
          <p:nvPr/>
        </p:nvSpPr>
        <p:spPr>
          <a:xfrm>
            <a:off x="6876256" y="3687415"/>
            <a:ext cx="504056" cy="461665"/>
          </a:xfrm>
          <a:prstGeom prst="downArrow">
            <a:avLst/>
          </a:prstGeom>
          <a:solidFill>
            <a:schemeClr val="tx1">
              <a:lumMod val="65000"/>
              <a:lumOff val="35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zh-CN" altLang="en-US"/>
          </a:p>
        </p:txBody>
      </p:sp>
      <p:grpSp>
        <p:nvGrpSpPr>
          <p:cNvPr id="107" name="组合 106"/>
          <p:cNvGrpSpPr/>
          <p:nvPr/>
        </p:nvGrpSpPr>
        <p:grpSpPr>
          <a:xfrm>
            <a:off x="5974019" y="4869160"/>
            <a:ext cx="1480859" cy="296737"/>
            <a:chOff x="5770295" y="5013184"/>
            <a:chExt cx="1480859" cy="365636"/>
          </a:xfrm>
        </p:grpSpPr>
        <p:pic>
          <p:nvPicPr>
            <p:cNvPr id="74" name="Picture 30"/>
            <p:cNvPicPr>
              <a:picLocks noChangeAspect="1" noChangeArrowheads="1"/>
            </p:cNvPicPr>
            <p:nvPr/>
          </p:nvPicPr>
          <p:blipFill>
            <a:blip r:embed="rId31" cstate="print"/>
            <a:srcRect/>
            <a:stretch>
              <a:fillRect/>
            </a:stretch>
          </p:blipFill>
          <p:spPr bwMode="auto">
            <a:xfrm>
              <a:off x="6639154" y="5013184"/>
              <a:ext cx="612000" cy="365636"/>
            </a:xfrm>
            <a:prstGeom prst="rect">
              <a:avLst/>
            </a:prstGeom>
            <a:noFill/>
            <a:ln w="28575">
              <a:solidFill>
                <a:srgbClr val="30E876"/>
              </a:solidFill>
              <a:miter lim="800000"/>
              <a:headEnd/>
              <a:tailEnd/>
            </a:ln>
          </p:spPr>
        </p:pic>
        <p:pic>
          <p:nvPicPr>
            <p:cNvPr id="76" name="Picture 32"/>
            <p:cNvPicPr>
              <a:picLocks noChangeAspect="1" noChangeArrowheads="1"/>
            </p:cNvPicPr>
            <p:nvPr/>
          </p:nvPicPr>
          <p:blipFill>
            <a:blip r:embed="rId32" cstate="print"/>
            <a:srcRect/>
            <a:stretch>
              <a:fillRect/>
            </a:stretch>
          </p:blipFill>
          <p:spPr bwMode="auto">
            <a:xfrm>
              <a:off x="5770295" y="5013185"/>
              <a:ext cx="612000" cy="364786"/>
            </a:xfrm>
            <a:prstGeom prst="rect">
              <a:avLst/>
            </a:prstGeom>
            <a:noFill/>
            <a:ln w="28575">
              <a:solidFill>
                <a:srgbClr val="30E876"/>
              </a:solidFill>
              <a:miter lim="800000"/>
              <a:headEnd/>
              <a:tailEnd/>
            </a:ln>
          </p:spPr>
        </p:pic>
      </p:grpSp>
      <p:grpSp>
        <p:nvGrpSpPr>
          <p:cNvPr id="108" name="组合 107"/>
          <p:cNvGrpSpPr/>
          <p:nvPr/>
        </p:nvGrpSpPr>
        <p:grpSpPr>
          <a:xfrm>
            <a:off x="5987834" y="5343599"/>
            <a:ext cx="2340192" cy="389657"/>
            <a:chOff x="5724128" y="6165303"/>
            <a:chExt cx="2340192" cy="480131"/>
          </a:xfrm>
        </p:grpSpPr>
        <p:pic>
          <p:nvPicPr>
            <p:cNvPr id="81" name="Picture 33"/>
            <p:cNvPicPr>
              <a:picLocks noChangeAspect="1" noChangeArrowheads="1"/>
            </p:cNvPicPr>
            <p:nvPr/>
          </p:nvPicPr>
          <p:blipFill>
            <a:blip r:embed="rId33" cstate="print"/>
            <a:srcRect/>
            <a:stretch>
              <a:fillRect/>
            </a:stretch>
          </p:blipFill>
          <p:spPr bwMode="auto">
            <a:xfrm>
              <a:off x="5724128" y="6165310"/>
              <a:ext cx="612000" cy="461448"/>
            </a:xfrm>
            <a:prstGeom prst="rect">
              <a:avLst/>
            </a:prstGeom>
            <a:noFill/>
            <a:ln w="28575">
              <a:solidFill>
                <a:srgbClr val="005BC0"/>
              </a:solidFill>
              <a:miter lim="800000"/>
              <a:headEnd/>
              <a:tailEnd/>
            </a:ln>
          </p:spPr>
        </p:pic>
        <p:pic>
          <p:nvPicPr>
            <p:cNvPr id="82" name="Picture 34"/>
            <p:cNvPicPr>
              <a:picLocks noChangeAspect="1" noChangeArrowheads="1"/>
            </p:cNvPicPr>
            <p:nvPr/>
          </p:nvPicPr>
          <p:blipFill>
            <a:blip r:embed="rId34" cstate="print"/>
            <a:srcRect/>
            <a:stretch>
              <a:fillRect/>
            </a:stretch>
          </p:blipFill>
          <p:spPr bwMode="auto">
            <a:xfrm>
              <a:off x="6588224" y="6165303"/>
              <a:ext cx="612000" cy="480131"/>
            </a:xfrm>
            <a:prstGeom prst="rect">
              <a:avLst/>
            </a:prstGeom>
            <a:noFill/>
            <a:ln w="28575">
              <a:solidFill>
                <a:srgbClr val="005BC0"/>
              </a:solidFill>
              <a:miter lim="800000"/>
              <a:headEnd/>
              <a:tailEnd/>
            </a:ln>
          </p:spPr>
        </p:pic>
        <p:pic>
          <p:nvPicPr>
            <p:cNvPr id="83" name="Picture 35"/>
            <p:cNvPicPr>
              <a:picLocks noChangeAspect="1" noChangeArrowheads="1"/>
            </p:cNvPicPr>
            <p:nvPr/>
          </p:nvPicPr>
          <p:blipFill>
            <a:blip r:embed="rId35" cstate="print"/>
            <a:srcRect/>
            <a:stretch>
              <a:fillRect/>
            </a:stretch>
          </p:blipFill>
          <p:spPr bwMode="auto">
            <a:xfrm>
              <a:off x="7452320" y="6165304"/>
              <a:ext cx="612000" cy="470509"/>
            </a:xfrm>
            <a:prstGeom prst="rect">
              <a:avLst/>
            </a:prstGeom>
            <a:noFill/>
            <a:ln w="28575">
              <a:solidFill>
                <a:srgbClr val="005BC0"/>
              </a:solidFill>
              <a:miter lim="800000"/>
              <a:headEnd/>
              <a:tailEnd/>
            </a:ln>
          </p:spPr>
        </p:pic>
      </p:grpSp>
      <p:sp>
        <p:nvSpPr>
          <p:cNvPr id="97" name="TextBox 96"/>
          <p:cNvSpPr txBox="1"/>
          <p:nvPr/>
        </p:nvSpPr>
        <p:spPr>
          <a:xfrm>
            <a:off x="5941025" y="5631631"/>
            <a:ext cx="748923" cy="461665"/>
          </a:xfrm>
          <a:prstGeom prst="rect">
            <a:avLst/>
          </a:prstGeom>
          <a:noFill/>
        </p:spPr>
        <p:txBody>
          <a:bodyPr wrap="square" rtlCol="0">
            <a:spAutoFit/>
          </a:bodyPr>
          <a:lstStyle/>
          <a:p>
            <a:r>
              <a:rPr lang="en-US" altLang="zh-CN" sz="2400" dirty="0" smtClean="0"/>
              <a:t>… … </a:t>
            </a:r>
            <a:endParaRPr lang="zh-CN" altLang="en-US" sz="2400" dirty="0"/>
          </a:p>
        </p:txBody>
      </p:sp>
      <p:grpSp>
        <p:nvGrpSpPr>
          <p:cNvPr id="106" name="组合 105"/>
          <p:cNvGrpSpPr/>
          <p:nvPr/>
        </p:nvGrpSpPr>
        <p:grpSpPr>
          <a:xfrm>
            <a:off x="5969868" y="4293096"/>
            <a:ext cx="2340192" cy="412339"/>
            <a:chOff x="5775058" y="5535753"/>
            <a:chExt cx="2340192" cy="508080"/>
          </a:xfrm>
        </p:grpSpPr>
        <p:pic>
          <p:nvPicPr>
            <p:cNvPr id="102" name="Picture 36"/>
            <p:cNvPicPr>
              <a:picLocks noChangeAspect="1" noChangeArrowheads="1"/>
            </p:cNvPicPr>
            <p:nvPr/>
          </p:nvPicPr>
          <p:blipFill>
            <a:blip r:embed="rId36" cstate="print"/>
            <a:srcRect/>
            <a:stretch>
              <a:fillRect/>
            </a:stretch>
          </p:blipFill>
          <p:spPr bwMode="auto">
            <a:xfrm>
              <a:off x="7503250" y="5535753"/>
              <a:ext cx="612000" cy="368883"/>
            </a:xfrm>
            <a:prstGeom prst="rect">
              <a:avLst/>
            </a:prstGeom>
            <a:noFill/>
            <a:ln w="28575">
              <a:solidFill>
                <a:srgbClr val="FF0000"/>
              </a:solidFill>
              <a:miter lim="800000"/>
              <a:headEnd/>
              <a:tailEnd/>
            </a:ln>
          </p:spPr>
        </p:pic>
        <p:pic>
          <p:nvPicPr>
            <p:cNvPr id="103" name="Picture 37"/>
            <p:cNvPicPr>
              <a:picLocks noChangeAspect="1" noChangeArrowheads="1"/>
            </p:cNvPicPr>
            <p:nvPr/>
          </p:nvPicPr>
          <p:blipFill>
            <a:blip r:embed="rId5" cstate="print"/>
            <a:srcRect/>
            <a:stretch>
              <a:fillRect/>
            </a:stretch>
          </p:blipFill>
          <p:spPr bwMode="auto">
            <a:xfrm>
              <a:off x="6639153" y="5535754"/>
              <a:ext cx="612000" cy="508079"/>
            </a:xfrm>
            <a:prstGeom prst="rect">
              <a:avLst/>
            </a:prstGeom>
            <a:noFill/>
            <a:ln w="28575">
              <a:solidFill>
                <a:srgbClr val="FF0000"/>
              </a:solidFill>
              <a:miter lim="800000"/>
              <a:headEnd/>
              <a:tailEnd/>
            </a:ln>
          </p:spPr>
        </p:pic>
        <p:pic>
          <p:nvPicPr>
            <p:cNvPr id="104" name="Picture 38"/>
            <p:cNvPicPr>
              <a:picLocks noChangeAspect="1" noChangeArrowheads="1"/>
            </p:cNvPicPr>
            <p:nvPr/>
          </p:nvPicPr>
          <p:blipFill>
            <a:blip r:embed="rId37" cstate="print"/>
            <a:srcRect/>
            <a:stretch>
              <a:fillRect/>
            </a:stretch>
          </p:blipFill>
          <p:spPr bwMode="auto">
            <a:xfrm>
              <a:off x="5775058" y="5535761"/>
              <a:ext cx="612000" cy="469608"/>
            </a:xfrm>
            <a:prstGeom prst="rect">
              <a:avLst/>
            </a:prstGeom>
            <a:noFill/>
            <a:ln w="28575">
              <a:solidFill>
                <a:srgbClr val="FF0000"/>
              </a:solidFill>
              <a:miter lim="800000"/>
              <a:headEnd/>
              <a:tailEnd/>
            </a:ln>
          </p:spPr>
        </p:pic>
      </p:grpSp>
      <p:grpSp>
        <p:nvGrpSpPr>
          <p:cNvPr id="120" name="组合 119"/>
          <p:cNvGrpSpPr/>
          <p:nvPr/>
        </p:nvGrpSpPr>
        <p:grpSpPr>
          <a:xfrm>
            <a:off x="6113884" y="4293096"/>
            <a:ext cx="1797025" cy="241487"/>
            <a:chOff x="5940152" y="4365104"/>
            <a:chExt cx="1797025" cy="297557"/>
          </a:xfrm>
        </p:grpSpPr>
        <p:sp>
          <p:nvSpPr>
            <p:cNvPr id="111" name="矩形 110"/>
            <p:cNvSpPr/>
            <p:nvPr/>
          </p:nvSpPr>
          <p:spPr>
            <a:xfrm>
              <a:off x="5940152" y="4518645"/>
              <a:ext cx="144016" cy="144016"/>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 name="矩形 111"/>
            <p:cNvSpPr/>
            <p:nvPr/>
          </p:nvSpPr>
          <p:spPr>
            <a:xfrm>
              <a:off x="6876256" y="4365104"/>
              <a:ext cx="288032" cy="288032"/>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 name="矩形 112"/>
            <p:cNvSpPr/>
            <p:nvPr/>
          </p:nvSpPr>
          <p:spPr>
            <a:xfrm>
              <a:off x="7570936" y="4393679"/>
              <a:ext cx="166241" cy="184274"/>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1" name="组合 120"/>
          <p:cNvGrpSpPr/>
          <p:nvPr/>
        </p:nvGrpSpPr>
        <p:grpSpPr>
          <a:xfrm>
            <a:off x="6275933" y="4894552"/>
            <a:ext cx="1134071" cy="177881"/>
            <a:chOff x="6102201" y="5038576"/>
            <a:chExt cx="1134071" cy="219183"/>
          </a:xfrm>
        </p:grpSpPr>
        <p:sp>
          <p:nvSpPr>
            <p:cNvPr id="114" name="矩形 113"/>
            <p:cNvSpPr/>
            <p:nvPr/>
          </p:nvSpPr>
          <p:spPr>
            <a:xfrm>
              <a:off x="6102201" y="5113759"/>
              <a:ext cx="288032" cy="144000"/>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矩形 114"/>
            <p:cNvSpPr/>
            <p:nvPr/>
          </p:nvSpPr>
          <p:spPr>
            <a:xfrm>
              <a:off x="7020272" y="5038576"/>
              <a:ext cx="216000" cy="216000"/>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2" name="组合 121"/>
          <p:cNvGrpSpPr/>
          <p:nvPr/>
        </p:nvGrpSpPr>
        <p:grpSpPr>
          <a:xfrm>
            <a:off x="6113884" y="5381699"/>
            <a:ext cx="2198340" cy="319714"/>
            <a:chOff x="5940152" y="5627340"/>
            <a:chExt cx="2198340" cy="393948"/>
          </a:xfrm>
        </p:grpSpPr>
        <p:sp>
          <p:nvSpPr>
            <p:cNvPr id="117" name="矩形 116"/>
            <p:cNvSpPr/>
            <p:nvPr/>
          </p:nvSpPr>
          <p:spPr>
            <a:xfrm>
              <a:off x="5940152" y="5733256"/>
              <a:ext cx="288032" cy="288032"/>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 name="矩形 117"/>
            <p:cNvSpPr/>
            <p:nvPr/>
          </p:nvSpPr>
          <p:spPr>
            <a:xfrm>
              <a:off x="6804248" y="5733256"/>
              <a:ext cx="360040" cy="288032"/>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 name="矩形 118"/>
            <p:cNvSpPr/>
            <p:nvPr/>
          </p:nvSpPr>
          <p:spPr>
            <a:xfrm>
              <a:off x="7956376" y="5627340"/>
              <a:ext cx="182116" cy="177924"/>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Slide Number Placeholder 3"/>
          <p:cNvSpPr>
            <a:spLocks noGrp="1"/>
          </p:cNvSpPr>
          <p:nvPr>
            <p:ph type="sldNum" sz="quarter" idx="12"/>
          </p:nvPr>
        </p:nvSpPr>
        <p:spPr/>
        <p:txBody>
          <a:bodyPr/>
          <a:lstStyle/>
          <a:p>
            <a:fld id="{0C913308-F349-4B6D-A68A-DD1791B4A57B}" type="slidenum">
              <a:rPr lang="zh-CN" altLang="en-US" smtClean="0"/>
              <a:pPr/>
              <a:t>2</a:t>
            </a:fld>
            <a:endParaRPr lang="zh-CN" altLang="en-US"/>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rmAutofit/>
          </a:bodyPr>
          <a:lstStyle/>
          <a:p>
            <a:pPr marL="0" indent="0" algn="ctr">
              <a:buNone/>
            </a:pPr>
            <a:endParaRPr lang="en-US" sz="5400" dirty="0" smtClean="0"/>
          </a:p>
          <a:p>
            <a:pPr marL="0" indent="0" algn="ctr">
              <a:buNone/>
            </a:pPr>
            <a:r>
              <a:rPr lang="en-US" sz="5400" dirty="0" smtClean="0"/>
              <a:t>Thank You!</a:t>
            </a:r>
            <a:endParaRPr lang="en-US" sz="5400" dirty="0"/>
          </a:p>
        </p:txBody>
      </p:sp>
    </p:spTree>
    <p:extLst>
      <p:ext uri="{BB962C8B-B14F-4D97-AF65-F5344CB8AC3E}">
        <p14:creationId xmlns:p14="http://schemas.microsoft.com/office/powerpoint/2010/main" val="268670729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a:xfrm>
            <a:off x="0" y="-2511"/>
            <a:ext cx="9144000" cy="1143000"/>
          </a:xfrm>
          <a:prstGeom prst="rect">
            <a:avLst/>
          </a:prstGeom>
          <a:solidFill>
            <a:schemeClr val="tx1">
              <a:lumMod val="75000"/>
              <a:lumOff val="25000"/>
            </a:schemeClr>
          </a:solidFill>
        </p:spPr>
        <p:txBody>
          <a:bodyPr/>
          <a:lstStyle/>
          <a:p>
            <a:pPr algn="l"/>
            <a:r>
              <a:rPr lang="en-US" altLang="zh-CN" dirty="0" smtClean="0">
                <a:solidFill>
                  <a:schemeClr val="bg1"/>
                </a:solidFill>
              </a:rPr>
              <a:t>    </a:t>
            </a:r>
            <a:r>
              <a:rPr lang="en-US" altLang="zh-CN" dirty="0" err="1" smtClean="0">
                <a:solidFill>
                  <a:schemeClr val="bg1"/>
                </a:solidFill>
              </a:rPr>
              <a:t>ToFs</a:t>
            </a:r>
            <a:r>
              <a:rPr lang="en-US" altLang="zh-CN" dirty="0" smtClean="0">
                <a:solidFill>
                  <a:schemeClr val="bg1"/>
                </a:solidFill>
              </a:rPr>
              <a:t> Clustering</a:t>
            </a:r>
            <a:endParaRPr lang="zh-CN" altLang="en-US" dirty="0">
              <a:solidFill>
                <a:schemeClr val="bg1"/>
              </a:solidFill>
            </a:endParaRPr>
          </a:p>
        </p:txBody>
      </p:sp>
      <p:sp>
        <p:nvSpPr>
          <p:cNvPr id="3" name="内容占位符 2"/>
          <p:cNvSpPr>
            <a:spLocks noGrp="1"/>
          </p:cNvSpPr>
          <p:nvPr>
            <p:ph idx="1"/>
          </p:nvPr>
        </p:nvSpPr>
        <p:spPr/>
        <p:txBody>
          <a:bodyPr>
            <a:normAutofit/>
          </a:bodyPr>
          <a:lstStyle/>
          <a:p>
            <a:r>
              <a:rPr lang="en-US" altLang="zh-CN" sz="2400" dirty="0" smtClean="0"/>
              <a:t>min-Hash for efficient clustering</a:t>
            </a:r>
          </a:p>
          <a:p>
            <a:pPr lvl="1"/>
            <a:r>
              <a:rPr lang="en-US" altLang="zh-CN" sz="2000" dirty="0" smtClean="0"/>
              <a:t>near O(n) in time complexity</a:t>
            </a:r>
          </a:p>
          <a:p>
            <a:pPr lvl="1"/>
            <a:r>
              <a:rPr lang="en-US" altLang="zh-CN" sz="2000" dirty="0" smtClean="0"/>
              <a:t>prob. of collision = </a:t>
            </a:r>
            <a:r>
              <a:rPr lang="en-US" altLang="zh-CN" sz="2000" dirty="0" err="1" smtClean="0"/>
              <a:t>Jaccard</a:t>
            </a:r>
            <a:r>
              <a:rPr lang="en-US" altLang="zh-CN" sz="2000" dirty="0" smtClean="0"/>
              <a:t> similarity of items</a:t>
            </a:r>
          </a:p>
          <a:p>
            <a:endParaRPr lang="en-US" altLang="zh-CN" sz="2400" dirty="0" smtClean="0"/>
          </a:p>
          <a:p>
            <a:r>
              <a:rPr lang="en-US" altLang="zh-CN" sz="2400" dirty="0" smtClean="0"/>
              <a:t>Why cluster </a:t>
            </a:r>
            <a:r>
              <a:rPr lang="en-US" altLang="zh-CN" sz="2400" dirty="0" err="1" smtClean="0"/>
              <a:t>ToFs</a:t>
            </a:r>
            <a:r>
              <a:rPr lang="en-US" altLang="zh-CN" sz="2400" dirty="0" smtClean="0"/>
              <a:t> instead of images</a:t>
            </a:r>
          </a:p>
          <a:p>
            <a:pPr lvl="1"/>
            <a:r>
              <a:rPr lang="en-US" altLang="zh-CN" sz="2000" dirty="0" smtClean="0"/>
              <a:t>clustering images</a:t>
            </a:r>
          </a:p>
          <a:p>
            <a:pPr lvl="2"/>
            <a:r>
              <a:rPr lang="en-US" altLang="zh-CN" sz="1600" dirty="0" smtClean="0"/>
              <a:t>find near duplicate images</a:t>
            </a:r>
          </a:p>
          <a:p>
            <a:pPr lvl="2"/>
            <a:r>
              <a:rPr lang="en-US" altLang="zh-CN" sz="1800" dirty="0" smtClean="0"/>
              <a:t>miss small instances</a:t>
            </a:r>
          </a:p>
          <a:p>
            <a:pPr lvl="1"/>
            <a:r>
              <a:rPr lang="en-US" altLang="zh-CN" sz="2000" dirty="0" smtClean="0">
                <a:solidFill>
                  <a:schemeClr val="tx2"/>
                </a:solidFill>
              </a:rPr>
              <a:t>clustering threads (</a:t>
            </a:r>
            <a:r>
              <a:rPr lang="en-US" altLang="zh-CN" sz="2000" dirty="0" err="1" smtClean="0">
                <a:solidFill>
                  <a:schemeClr val="tx2"/>
                </a:solidFill>
              </a:rPr>
              <a:t>ToFs</a:t>
            </a:r>
            <a:r>
              <a:rPr lang="en-US" altLang="zh-CN" sz="2000" dirty="0" smtClean="0">
                <a:solidFill>
                  <a:schemeClr val="tx2"/>
                </a:solidFill>
              </a:rPr>
              <a:t>)</a:t>
            </a:r>
          </a:p>
          <a:p>
            <a:pPr lvl="2"/>
            <a:r>
              <a:rPr lang="en-US" altLang="zh-CN" sz="1800" dirty="0" smtClean="0">
                <a:solidFill>
                  <a:schemeClr val="tx2"/>
                </a:solidFill>
              </a:rPr>
              <a:t>collision prob. is independent to instance scale</a:t>
            </a:r>
          </a:p>
          <a:p>
            <a:pPr lvl="2"/>
            <a:r>
              <a:rPr lang="en-US" altLang="zh-CN" sz="1800" dirty="0">
                <a:solidFill>
                  <a:schemeClr val="tx2"/>
                </a:solidFill>
              </a:rPr>
              <a:t>n</a:t>
            </a:r>
            <a:r>
              <a:rPr lang="en-US" altLang="zh-CN" sz="1800" dirty="0" smtClean="0">
                <a:solidFill>
                  <a:schemeClr val="tx2"/>
                </a:solidFill>
              </a:rPr>
              <a:t>eeds fewer hash tables</a:t>
            </a:r>
            <a:endParaRPr lang="en-US" altLang="zh-CN" sz="1400" dirty="0" smtClean="0">
              <a:solidFill>
                <a:schemeClr val="tx2"/>
              </a:solidFill>
            </a:endParaRPr>
          </a:p>
          <a:p>
            <a:pPr lvl="2"/>
            <a:endParaRPr lang="en-US" altLang="zh-CN" sz="1800" dirty="0" smtClean="0">
              <a:solidFill>
                <a:schemeClr val="tx2"/>
              </a:solidFill>
            </a:endParaRPr>
          </a:p>
          <a:p>
            <a:endParaRPr lang="en-US" altLang="zh-CN" sz="2400" dirty="0" smtClean="0"/>
          </a:p>
          <a:p>
            <a:pPr lvl="2"/>
            <a:endParaRPr lang="en-US" altLang="zh-CN" dirty="0" smtClean="0"/>
          </a:p>
        </p:txBody>
      </p:sp>
      <p:grpSp>
        <p:nvGrpSpPr>
          <p:cNvPr id="8" name="组合 7"/>
          <p:cNvGrpSpPr/>
          <p:nvPr/>
        </p:nvGrpSpPr>
        <p:grpSpPr>
          <a:xfrm>
            <a:off x="6588224" y="1628800"/>
            <a:ext cx="1889039" cy="2664296"/>
            <a:chOff x="6786578" y="928670"/>
            <a:chExt cx="2181225" cy="3076394"/>
          </a:xfrm>
        </p:grpSpPr>
        <p:pic>
          <p:nvPicPr>
            <p:cNvPr id="9219" name="Picture 3" descr="74+240_165.jpg"/>
            <p:cNvPicPr>
              <a:picLocks noChangeAspect="1" noChangeArrowheads="1"/>
            </p:cNvPicPr>
            <p:nvPr/>
          </p:nvPicPr>
          <p:blipFill>
            <a:blip r:embed="rId3" cstate="print"/>
            <a:srcRect/>
            <a:stretch>
              <a:fillRect/>
            </a:stretch>
          </p:blipFill>
          <p:spPr bwMode="auto">
            <a:xfrm>
              <a:off x="6786578" y="2366764"/>
              <a:ext cx="2181225" cy="1638300"/>
            </a:xfrm>
            <a:prstGeom prst="rect">
              <a:avLst/>
            </a:prstGeom>
            <a:noFill/>
          </p:spPr>
        </p:pic>
        <p:pic>
          <p:nvPicPr>
            <p:cNvPr id="9218" name="Picture 2" descr="74+139_10.jpg"/>
            <p:cNvPicPr>
              <a:picLocks noChangeAspect="1" noChangeArrowheads="1"/>
            </p:cNvPicPr>
            <p:nvPr/>
          </p:nvPicPr>
          <p:blipFill>
            <a:blip r:embed="rId4" cstate="print"/>
            <a:srcRect/>
            <a:stretch>
              <a:fillRect/>
            </a:stretch>
          </p:blipFill>
          <p:spPr bwMode="auto">
            <a:xfrm>
              <a:off x="6786578" y="928670"/>
              <a:ext cx="2181225" cy="1228725"/>
            </a:xfrm>
            <a:prstGeom prst="rect">
              <a:avLst/>
            </a:prstGeom>
            <a:noFill/>
          </p:spPr>
        </p:pic>
        <p:sp>
          <p:nvSpPr>
            <p:cNvPr id="6" name="矩形 5"/>
            <p:cNvSpPr/>
            <p:nvPr/>
          </p:nvSpPr>
          <p:spPr>
            <a:xfrm>
              <a:off x="8047238" y="1638227"/>
              <a:ext cx="288032" cy="288032"/>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8028384" y="2870557"/>
              <a:ext cx="576064" cy="648072"/>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026" name="Picture 2"/>
          <p:cNvPicPr>
            <a:picLocks noChangeAspect="1" noChangeArrowheads="1"/>
          </p:cNvPicPr>
          <p:nvPr/>
        </p:nvPicPr>
        <p:blipFill>
          <a:blip r:embed="rId5" cstate="print"/>
          <a:srcRect/>
          <a:stretch>
            <a:fillRect/>
          </a:stretch>
        </p:blipFill>
        <p:spPr bwMode="auto">
          <a:xfrm>
            <a:off x="2915816" y="5733256"/>
            <a:ext cx="2304256" cy="321524"/>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0C913308-F349-4B6D-A68A-DD1791B4A57B}" type="slidenum">
              <a:rPr lang="zh-CN" altLang="en-US" smtClean="0"/>
              <a:pPr/>
              <a:t>21</a:t>
            </a:fld>
            <a:endParaRPr lang="zh-CN" alt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文本占位符 2"/>
          <p:cNvSpPr>
            <a:spLocks noGrp="1"/>
          </p:cNvSpPr>
          <p:nvPr>
            <p:ph type="body" idx="1"/>
          </p:nvPr>
        </p:nvSpPr>
        <p:spPr/>
        <p:txBody>
          <a:bodyPr/>
          <a:lstStyle/>
          <a:p>
            <a:r>
              <a:rPr lang="en-US" altLang="zh-CN" dirty="0" smtClean="0"/>
              <a:t>Details on each dataset</a:t>
            </a:r>
            <a:endParaRPr lang="zh-CN" altLang="en-US" dirty="0"/>
          </a:p>
        </p:txBody>
      </p:sp>
      <p:pic>
        <p:nvPicPr>
          <p:cNvPr id="4" name="Picture 2"/>
          <p:cNvPicPr>
            <a:picLocks noChangeAspect="1" noChangeArrowheads="1"/>
          </p:cNvPicPr>
          <p:nvPr/>
        </p:nvPicPr>
        <p:blipFill>
          <a:blip r:embed="rId2" cstate="print"/>
          <a:srcRect/>
          <a:stretch>
            <a:fillRect/>
          </a:stretch>
        </p:blipFill>
        <p:spPr bwMode="auto">
          <a:xfrm>
            <a:off x="1835696" y="3284984"/>
            <a:ext cx="5868927" cy="1345560"/>
          </a:xfrm>
          <a:prstGeom prst="rect">
            <a:avLst/>
          </a:prstGeom>
          <a:noFill/>
          <a:ln w="9525">
            <a:noFill/>
            <a:miter lim="800000"/>
            <a:headEnd/>
            <a:tailEnd/>
          </a:ln>
        </p:spPr>
      </p:pic>
    </p:spTree>
    <p:extLst>
      <p:ext uri="{BB962C8B-B14F-4D97-AF65-F5344CB8AC3E}">
        <p14:creationId xmlns:p14="http://schemas.microsoft.com/office/powerpoint/2010/main" val="8582611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a:xfrm>
            <a:off x="0" y="897"/>
            <a:ext cx="9144000" cy="1143000"/>
          </a:xfrm>
          <a:prstGeom prst="rect">
            <a:avLst/>
          </a:prstGeom>
          <a:solidFill>
            <a:schemeClr val="tx1">
              <a:lumMod val="75000"/>
              <a:lumOff val="25000"/>
            </a:schemeClr>
          </a:solidFill>
        </p:spPr>
        <p:txBody>
          <a:bodyPr anchor="ctr"/>
          <a:lstStyle/>
          <a:p>
            <a:pPr algn="l"/>
            <a:r>
              <a:rPr lang="en-US" altLang="zh-CN" dirty="0" smtClean="0">
                <a:solidFill>
                  <a:schemeClr val="bg1"/>
                </a:solidFill>
              </a:rPr>
              <a:t>    Mining Result - </a:t>
            </a:r>
            <a:r>
              <a:rPr lang="en-US" altLang="zh-CN" i="1" dirty="0" smtClean="0">
                <a:solidFill>
                  <a:schemeClr val="bg1"/>
                </a:solidFill>
              </a:rPr>
              <a:t>Oxford</a:t>
            </a:r>
            <a:endParaRPr lang="zh-CN" altLang="en-US" i="1" dirty="0">
              <a:solidFill>
                <a:schemeClr val="bg1"/>
              </a:solidFill>
            </a:endParaRPr>
          </a:p>
        </p:txBody>
      </p:sp>
      <p:sp>
        <p:nvSpPr>
          <p:cNvPr id="3" name="文本占位符 2"/>
          <p:cNvSpPr>
            <a:spLocks noGrp="1"/>
          </p:cNvSpPr>
          <p:nvPr>
            <p:ph type="body" idx="1"/>
          </p:nvPr>
        </p:nvSpPr>
        <p:spPr/>
        <p:txBody>
          <a:bodyPr/>
          <a:lstStyle/>
          <a:p>
            <a:endParaRPr lang="zh-CN" altLang="en-US"/>
          </a:p>
        </p:txBody>
      </p:sp>
      <p:pic>
        <p:nvPicPr>
          <p:cNvPr id="6146" name="Picture 2"/>
          <p:cNvPicPr>
            <a:picLocks noChangeAspect="1" noChangeArrowheads="1"/>
          </p:cNvPicPr>
          <p:nvPr/>
        </p:nvPicPr>
        <p:blipFill>
          <a:blip r:embed="rId2" cstate="print"/>
          <a:srcRect/>
          <a:stretch>
            <a:fillRect/>
          </a:stretch>
        </p:blipFill>
        <p:spPr bwMode="auto">
          <a:xfrm>
            <a:off x="71882" y="1807500"/>
            <a:ext cx="9008629" cy="4475746"/>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a:xfrm>
            <a:off x="-9428" y="-8530"/>
            <a:ext cx="9153428" cy="1143000"/>
          </a:xfrm>
          <a:prstGeom prst="rect">
            <a:avLst/>
          </a:prstGeom>
          <a:solidFill>
            <a:schemeClr val="tx1">
              <a:lumMod val="75000"/>
              <a:lumOff val="25000"/>
            </a:schemeClr>
          </a:solidFill>
          <a:ln>
            <a:solidFill>
              <a:schemeClr val="bg1">
                <a:lumMod val="95000"/>
              </a:schemeClr>
            </a:solidFill>
          </a:ln>
        </p:spPr>
        <p:txBody>
          <a:bodyPr anchor="ctr"/>
          <a:lstStyle/>
          <a:p>
            <a:pPr algn="l"/>
            <a:r>
              <a:rPr lang="en-US" altLang="zh-CN" dirty="0" smtClean="0">
                <a:solidFill>
                  <a:schemeClr val="bg1"/>
                </a:solidFill>
              </a:rPr>
              <a:t>    Performance on </a:t>
            </a:r>
            <a:r>
              <a:rPr lang="en-US" altLang="zh-CN" sz="2400" b="1" i="1" dirty="0" smtClean="0">
                <a:solidFill>
                  <a:schemeClr val="bg1"/>
                </a:solidFill>
              </a:rPr>
              <a:t>Small</a:t>
            </a:r>
            <a:r>
              <a:rPr lang="en-US" altLang="zh-CN" dirty="0" smtClean="0">
                <a:solidFill>
                  <a:schemeClr val="bg1"/>
                </a:solidFill>
              </a:rPr>
              <a:t> Instances</a:t>
            </a:r>
            <a:endParaRPr lang="zh-CN" altLang="en-US" dirty="0">
              <a:solidFill>
                <a:schemeClr val="bg1"/>
              </a:solidFill>
            </a:endParaRPr>
          </a:p>
        </p:txBody>
      </p:sp>
      <p:sp>
        <p:nvSpPr>
          <p:cNvPr id="3" name="文本占位符 2"/>
          <p:cNvSpPr>
            <a:spLocks noGrp="1"/>
          </p:cNvSpPr>
          <p:nvPr>
            <p:ph type="body" idx="1"/>
          </p:nvPr>
        </p:nvSpPr>
        <p:spPr/>
        <p:txBody>
          <a:bodyPr>
            <a:normAutofit/>
          </a:bodyPr>
          <a:lstStyle/>
          <a:p>
            <a:r>
              <a:rPr lang="en-US" altLang="zh-CN" sz="2400" dirty="0" smtClean="0"/>
              <a:t>Only evaluate on </a:t>
            </a:r>
            <a:r>
              <a:rPr lang="en-US" altLang="zh-CN" sz="2400" i="1" dirty="0" smtClean="0">
                <a:solidFill>
                  <a:schemeClr val="tx2"/>
                </a:solidFill>
              </a:rPr>
              <a:t>small</a:t>
            </a:r>
            <a:r>
              <a:rPr lang="en-US" altLang="zh-CN" sz="2400" dirty="0" smtClean="0"/>
              <a:t> instances</a:t>
            </a:r>
          </a:p>
          <a:p>
            <a:pPr lvl="1"/>
            <a:r>
              <a:rPr lang="en-US" altLang="zh-CN" sz="2000" dirty="0" smtClean="0"/>
              <a:t>split instances into halves</a:t>
            </a:r>
          </a:p>
          <a:p>
            <a:pPr lvl="1"/>
            <a:r>
              <a:rPr lang="en-US" altLang="zh-CN" sz="2000" dirty="0" smtClean="0"/>
              <a:t>364 instance clusters = 182 </a:t>
            </a:r>
            <a:r>
              <a:rPr lang="en-US" altLang="zh-CN" sz="2000" i="1" dirty="0" smtClean="0"/>
              <a:t>smaller </a:t>
            </a:r>
            <a:r>
              <a:rPr lang="en-US" altLang="zh-CN" sz="2000" dirty="0" smtClean="0"/>
              <a:t>+ 182 </a:t>
            </a:r>
            <a:r>
              <a:rPr lang="en-US" altLang="zh-CN" sz="2000" i="1" dirty="0" smtClean="0"/>
              <a:t>larger</a:t>
            </a:r>
            <a:r>
              <a:rPr lang="en-US" altLang="zh-CN" sz="2000" dirty="0" smtClean="0"/>
              <a:t> instances</a:t>
            </a:r>
            <a:endParaRPr lang="zh-CN" altLang="en-US" sz="2000" dirty="0"/>
          </a:p>
        </p:txBody>
      </p:sp>
      <p:pic>
        <p:nvPicPr>
          <p:cNvPr id="3074" name="Picture 2"/>
          <p:cNvPicPr>
            <a:picLocks noChangeAspect="1" noChangeArrowheads="1"/>
          </p:cNvPicPr>
          <p:nvPr/>
        </p:nvPicPr>
        <p:blipFill>
          <a:blip r:embed="rId2" cstate="print"/>
          <a:srcRect/>
          <a:stretch>
            <a:fillRect/>
          </a:stretch>
        </p:blipFill>
        <p:spPr bwMode="auto">
          <a:xfrm>
            <a:off x="1763688" y="4179277"/>
            <a:ext cx="5760640" cy="905907"/>
          </a:xfrm>
          <a:prstGeom prst="rect">
            <a:avLst/>
          </a:prstGeom>
          <a:noFill/>
          <a:ln w="9525">
            <a:noFill/>
            <a:miter lim="800000"/>
            <a:headEnd/>
            <a:tailEnd/>
          </a:ln>
        </p:spPr>
      </p:pic>
      <p:sp>
        <p:nvSpPr>
          <p:cNvPr id="5" name="TextBox 4"/>
          <p:cNvSpPr txBox="1"/>
          <p:nvPr/>
        </p:nvSpPr>
        <p:spPr>
          <a:xfrm>
            <a:off x="1547664" y="3717032"/>
            <a:ext cx="6295313" cy="369332"/>
          </a:xfrm>
          <a:prstGeom prst="rect">
            <a:avLst/>
          </a:prstGeom>
          <a:noFill/>
        </p:spPr>
        <p:txBody>
          <a:bodyPr wrap="none" rtlCol="0">
            <a:spAutoFit/>
          </a:bodyPr>
          <a:lstStyle/>
          <a:p>
            <a:r>
              <a:rPr lang="en-US" altLang="zh-CN" dirty="0" smtClean="0">
                <a:latin typeface="Times New Roman" pitchFamily="18" charset="0"/>
                <a:cs typeface="Times New Roman" pitchFamily="18" charset="0"/>
              </a:rPr>
              <a:t>F-measure on the “smaller” subset of instances in Oxford dataset</a:t>
            </a:r>
            <a:endParaRPr lang="zh-CN" altLang="en-US" dirty="0">
              <a:latin typeface="Times New Roman" pitchFamily="18" charset="0"/>
              <a:cs typeface="Times New Roman"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a:xfrm>
            <a:off x="0" y="-2810"/>
            <a:ext cx="9144000" cy="1143000"/>
          </a:xfrm>
          <a:prstGeom prst="rect">
            <a:avLst/>
          </a:prstGeom>
          <a:solidFill>
            <a:schemeClr val="tx1">
              <a:lumMod val="75000"/>
              <a:lumOff val="25000"/>
            </a:schemeClr>
          </a:solidFill>
        </p:spPr>
        <p:txBody>
          <a:bodyPr>
            <a:normAutofit/>
          </a:bodyPr>
          <a:lstStyle/>
          <a:p>
            <a:pPr algn="l"/>
            <a:r>
              <a:rPr lang="en-US" altLang="zh-CN" dirty="0" smtClean="0">
                <a:solidFill>
                  <a:schemeClr val="bg1"/>
                </a:solidFill>
              </a:rPr>
              <a:t>    Outline</a:t>
            </a:r>
            <a:endParaRPr lang="zh-CN" altLang="en-US" i="1" dirty="0">
              <a:solidFill>
                <a:schemeClr val="bg1"/>
              </a:solidFill>
            </a:endParaRPr>
          </a:p>
        </p:txBody>
      </p:sp>
      <p:sp>
        <p:nvSpPr>
          <p:cNvPr id="3" name="内容占位符 2"/>
          <p:cNvSpPr>
            <a:spLocks noGrp="1"/>
          </p:cNvSpPr>
          <p:nvPr>
            <p:ph idx="1"/>
          </p:nvPr>
        </p:nvSpPr>
        <p:spPr/>
        <p:txBody>
          <a:bodyPr/>
          <a:lstStyle/>
          <a:p>
            <a:pPr marL="514350" indent="-514350"/>
            <a:endParaRPr lang="en-US" altLang="zh-CN" dirty="0" smtClean="0"/>
          </a:p>
          <a:p>
            <a:pPr marL="514350" indent="-514350"/>
            <a:r>
              <a:rPr lang="en-US" altLang="zh-CN" dirty="0" smtClean="0"/>
              <a:t>Introduction</a:t>
            </a:r>
          </a:p>
          <a:p>
            <a:pPr marL="514350" indent="-514350"/>
            <a:r>
              <a:rPr lang="en-US" altLang="zh-CN" dirty="0" smtClean="0"/>
              <a:t>Main challenge</a:t>
            </a:r>
          </a:p>
          <a:p>
            <a:pPr marL="514350" indent="-514350"/>
            <a:r>
              <a:rPr lang="en-US" altLang="zh-CN" dirty="0" smtClean="0"/>
              <a:t>Our solution</a:t>
            </a:r>
          </a:p>
          <a:p>
            <a:pPr marL="514350" indent="-514350"/>
            <a:r>
              <a:rPr lang="en-US" altLang="zh-CN" dirty="0" smtClean="0"/>
              <a:t>Applications</a:t>
            </a:r>
            <a:endParaRPr lang="zh-CN" altLang="en-US" dirty="0"/>
          </a:p>
        </p:txBody>
      </p:sp>
      <p:sp>
        <p:nvSpPr>
          <p:cNvPr id="4" name="Slide Number Placeholder 3"/>
          <p:cNvSpPr>
            <a:spLocks noGrp="1"/>
          </p:cNvSpPr>
          <p:nvPr>
            <p:ph type="sldNum" sz="quarter" idx="12"/>
          </p:nvPr>
        </p:nvSpPr>
        <p:spPr/>
        <p:txBody>
          <a:bodyPr/>
          <a:lstStyle/>
          <a:p>
            <a:fld id="{0C913308-F349-4B6D-A68A-DD1791B4A57B}" type="slidenum">
              <a:rPr lang="zh-CN" altLang="en-US" smtClean="0"/>
              <a:pPr/>
              <a:t>25</a:t>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a:xfrm>
            <a:off x="0" y="897"/>
            <a:ext cx="9144000" cy="1143000"/>
          </a:xfrm>
          <a:prstGeom prst="rect">
            <a:avLst/>
          </a:prstGeom>
          <a:solidFill>
            <a:schemeClr val="tx1">
              <a:lumMod val="75000"/>
              <a:lumOff val="25000"/>
            </a:schemeClr>
          </a:solidFill>
        </p:spPr>
        <p:txBody>
          <a:bodyPr>
            <a:normAutofit/>
          </a:bodyPr>
          <a:lstStyle/>
          <a:p>
            <a:pPr algn="l"/>
            <a:r>
              <a:rPr lang="en-US" altLang="zh-CN" dirty="0" smtClean="0">
                <a:solidFill>
                  <a:schemeClr val="bg1"/>
                </a:solidFill>
              </a:rPr>
              <a:t>Feature </a:t>
            </a:r>
            <a:r>
              <a:rPr lang="en-US" altLang="zh-CN" dirty="0">
                <a:solidFill>
                  <a:schemeClr val="bg1"/>
                </a:solidFill>
              </a:rPr>
              <a:t>Threading </a:t>
            </a:r>
            <a:endParaRPr lang="zh-CN" altLang="en-US" dirty="0">
              <a:solidFill>
                <a:schemeClr val="bg1"/>
              </a:solidFill>
            </a:endParaRPr>
          </a:p>
        </p:txBody>
      </p:sp>
      <p:sp>
        <p:nvSpPr>
          <p:cNvPr id="3" name="内容占位符 2"/>
          <p:cNvSpPr>
            <a:spLocks noGrp="1"/>
          </p:cNvSpPr>
          <p:nvPr>
            <p:ph idx="1"/>
          </p:nvPr>
        </p:nvSpPr>
        <p:spPr>
          <a:xfrm>
            <a:off x="457200" y="1423317"/>
            <a:ext cx="8229600" cy="4525963"/>
          </a:xfrm>
        </p:spPr>
        <p:txBody>
          <a:bodyPr>
            <a:normAutofit/>
          </a:bodyPr>
          <a:lstStyle/>
          <a:p>
            <a:r>
              <a:rPr lang="en-US" sz="2800" dirty="0" smtClean="0"/>
              <a:t>Compact: </a:t>
            </a:r>
            <a:r>
              <a:rPr lang="en-US" sz="2800" dirty="0"/>
              <a:t>only link </a:t>
            </a:r>
            <a:r>
              <a:rPr lang="en-US" sz="2800" dirty="0" smtClean="0"/>
              <a:t>potential</a:t>
            </a:r>
            <a:r>
              <a:rPr lang="zh-CN" altLang="en-US" sz="2800" dirty="0" smtClean="0"/>
              <a:t> </a:t>
            </a:r>
            <a:r>
              <a:rPr lang="en-US" sz="2800" dirty="0" smtClean="0"/>
              <a:t>features </a:t>
            </a:r>
            <a:r>
              <a:rPr lang="en-US" sz="2800" dirty="0"/>
              <a:t>from </a:t>
            </a:r>
            <a:r>
              <a:rPr lang="en-US" sz="2800" dirty="0" smtClean="0"/>
              <a:t>instances;</a:t>
            </a:r>
          </a:p>
          <a:p>
            <a:r>
              <a:rPr lang="en-US" sz="2800" dirty="0" smtClean="0"/>
              <a:t>Complete: cover </a:t>
            </a:r>
            <a:r>
              <a:rPr lang="en-US" sz="2800" dirty="0"/>
              <a:t>as </a:t>
            </a:r>
            <a:r>
              <a:rPr lang="en-US" sz="2800" dirty="0" smtClean="0"/>
              <a:t>many</a:t>
            </a:r>
            <a:r>
              <a:rPr lang="zh-CN" altLang="en-US" sz="2800" dirty="0" smtClean="0"/>
              <a:t> </a:t>
            </a:r>
            <a:r>
              <a:rPr lang="en-US" sz="2800" dirty="0" smtClean="0"/>
              <a:t>instances </a:t>
            </a:r>
            <a:r>
              <a:rPr lang="en-US" sz="2800" dirty="0"/>
              <a:t>as possible</a:t>
            </a:r>
            <a:r>
              <a:rPr lang="en-US" sz="2800" dirty="0" smtClean="0"/>
              <a:t>;</a:t>
            </a:r>
          </a:p>
          <a:p>
            <a:r>
              <a:rPr lang="en-US" sz="2800" dirty="0" smtClean="0"/>
              <a:t>Efficient: be</a:t>
            </a:r>
            <a:r>
              <a:rPr lang="zh-CN" altLang="en-US" sz="2800" dirty="0" smtClean="0"/>
              <a:t> </a:t>
            </a:r>
            <a:r>
              <a:rPr lang="en-US" sz="2800" dirty="0" smtClean="0"/>
              <a:t>scalable </a:t>
            </a:r>
            <a:r>
              <a:rPr lang="en-US" sz="2800" dirty="0"/>
              <a:t>on large dataset.</a:t>
            </a:r>
            <a:endParaRPr lang="en-US" altLang="zh-CN" sz="4800" dirty="0" smtClean="0"/>
          </a:p>
        </p:txBody>
      </p:sp>
      <p:grpSp>
        <p:nvGrpSpPr>
          <p:cNvPr id="52" name="组合 4"/>
          <p:cNvGrpSpPr/>
          <p:nvPr/>
        </p:nvGrpSpPr>
        <p:grpSpPr>
          <a:xfrm>
            <a:off x="664379" y="3756023"/>
            <a:ext cx="7815242" cy="3096344"/>
            <a:chOff x="357158" y="2143116"/>
            <a:chExt cx="8454448" cy="3466168"/>
          </a:xfrm>
        </p:grpSpPr>
        <p:pic>
          <p:nvPicPr>
            <p:cNvPr id="53"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7518" y="2260912"/>
              <a:ext cx="2232248" cy="3348372"/>
            </a:xfrm>
            <a:prstGeom prst="rect">
              <a:avLst/>
            </a:prstGeom>
          </p:spPr>
        </p:pic>
        <p:pic>
          <p:nvPicPr>
            <p:cNvPr id="54"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7158" y="2260912"/>
              <a:ext cx="2981840" cy="2236380"/>
            </a:xfrm>
            <a:prstGeom prst="rect">
              <a:avLst/>
            </a:prstGeom>
          </p:spPr>
        </p:pic>
        <p:pic>
          <p:nvPicPr>
            <p:cNvPr id="55" name="Pictur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89806" y="2260912"/>
              <a:ext cx="2621800" cy="1966350"/>
            </a:xfrm>
            <a:prstGeom prst="rect">
              <a:avLst/>
            </a:prstGeom>
          </p:spPr>
        </p:pic>
        <p:grpSp>
          <p:nvGrpSpPr>
            <p:cNvPr id="56" name="Group 37"/>
            <p:cNvGrpSpPr/>
            <p:nvPr/>
          </p:nvGrpSpPr>
          <p:grpSpPr>
            <a:xfrm>
              <a:off x="1306869" y="3336166"/>
              <a:ext cx="448639" cy="450024"/>
              <a:chOff x="3831648" y="2938815"/>
              <a:chExt cx="448639" cy="450024"/>
            </a:xfrm>
          </p:grpSpPr>
          <p:sp>
            <p:nvSpPr>
              <p:cNvPr id="87" name="Oval 38"/>
              <p:cNvSpPr/>
              <p:nvPr/>
            </p:nvSpPr>
            <p:spPr>
              <a:xfrm>
                <a:off x="3831648" y="2938815"/>
                <a:ext cx="448639" cy="450024"/>
              </a:xfrm>
              <a:prstGeom prst="ellipse">
                <a:avLst/>
              </a:prstGeom>
              <a:solidFill>
                <a:schemeClr val="accent2">
                  <a:lumMod val="20000"/>
                  <a:lumOff val="80000"/>
                  <a:alpha val="59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椭圆 32"/>
              <p:cNvSpPr/>
              <p:nvPr/>
            </p:nvSpPr>
            <p:spPr>
              <a:xfrm>
                <a:off x="3992350" y="3089577"/>
                <a:ext cx="148500" cy="1485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grpSp>
          <p:nvGrpSpPr>
            <p:cNvPr id="57" name="Group 40"/>
            <p:cNvGrpSpPr/>
            <p:nvPr/>
          </p:nvGrpSpPr>
          <p:grpSpPr>
            <a:xfrm>
              <a:off x="3978824" y="3578322"/>
              <a:ext cx="710216" cy="678149"/>
              <a:chOff x="3708898" y="2828488"/>
              <a:chExt cx="710216" cy="678149"/>
            </a:xfrm>
          </p:grpSpPr>
          <p:sp>
            <p:nvSpPr>
              <p:cNvPr id="85" name="Oval 41"/>
              <p:cNvSpPr/>
              <p:nvPr/>
            </p:nvSpPr>
            <p:spPr>
              <a:xfrm>
                <a:off x="3708898" y="2828488"/>
                <a:ext cx="710216" cy="678149"/>
              </a:xfrm>
              <a:prstGeom prst="ellipse">
                <a:avLst/>
              </a:prstGeom>
              <a:solidFill>
                <a:schemeClr val="accent2">
                  <a:lumMod val="20000"/>
                  <a:lumOff val="80000"/>
                  <a:alpha val="59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椭圆 32"/>
              <p:cNvSpPr/>
              <p:nvPr/>
            </p:nvSpPr>
            <p:spPr>
              <a:xfrm>
                <a:off x="3992350" y="3089577"/>
                <a:ext cx="148500" cy="1485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grpSp>
          <p:nvGrpSpPr>
            <p:cNvPr id="58" name="Group 43"/>
            <p:cNvGrpSpPr/>
            <p:nvPr/>
          </p:nvGrpSpPr>
          <p:grpSpPr>
            <a:xfrm>
              <a:off x="6681110" y="2816751"/>
              <a:ext cx="819848" cy="755125"/>
              <a:chOff x="3661187" y="2799138"/>
              <a:chExt cx="819848" cy="755125"/>
            </a:xfrm>
          </p:grpSpPr>
          <p:sp>
            <p:nvSpPr>
              <p:cNvPr id="83" name="Oval 44"/>
              <p:cNvSpPr/>
              <p:nvPr/>
            </p:nvSpPr>
            <p:spPr>
              <a:xfrm>
                <a:off x="3661187" y="2799138"/>
                <a:ext cx="819848" cy="755125"/>
              </a:xfrm>
              <a:prstGeom prst="ellipse">
                <a:avLst/>
              </a:prstGeom>
              <a:solidFill>
                <a:schemeClr val="accent2">
                  <a:lumMod val="20000"/>
                  <a:lumOff val="80000"/>
                  <a:alpha val="59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椭圆 32"/>
              <p:cNvSpPr/>
              <p:nvPr/>
            </p:nvSpPr>
            <p:spPr>
              <a:xfrm>
                <a:off x="3992350" y="3089577"/>
                <a:ext cx="148500" cy="1485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grpSp>
          <p:nvGrpSpPr>
            <p:cNvPr id="59" name="Group 53"/>
            <p:cNvGrpSpPr/>
            <p:nvPr/>
          </p:nvGrpSpPr>
          <p:grpSpPr>
            <a:xfrm>
              <a:off x="4574500" y="4205520"/>
              <a:ext cx="432048" cy="432048"/>
              <a:chOff x="5324395" y="2783376"/>
              <a:chExt cx="432048" cy="432048"/>
            </a:xfrm>
          </p:grpSpPr>
          <p:sp>
            <p:nvSpPr>
              <p:cNvPr id="81" name="Oval 54"/>
              <p:cNvSpPr/>
              <p:nvPr/>
            </p:nvSpPr>
            <p:spPr>
              <a:xfrm>
                <a:off x="5324395" y="2783376"/>
                <a:ext cx="432048" cy="432048"/>
              </a:xfrm>
              <a:prstGeom prst="ellipse">
                <a:avLst/>
              </a:prstGeom>
              <a:solidFill>
                <a:srgbClr val="FFFF00">
                  <a:alpha val="32000"/>
                </a:srgb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矩形 34"/>
              <p:cNvSpPr/>
              <p:nvPr/>
            </p:nvSpPr>
            <p:spPr>
              <a:xfrm>
                <a:off x="5482151" y="2938815"/>
                <a:ext cx="116536" cy="12117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grpSp>
          <p:nvGrpSpPr>
            <p:cNvPr id="60" name="Group 56"/>
            <p:cNvGrpSpPr/>
            <p:nvPr/>
          </p:nvGrpSpPr>
          <p:grpSpPr>
            <a:xfrm>
              <a:off x="7463720" y="3422730"/>
              <a:ext cx="792687" cy="792088"/>
              <a:chOff x="5101985" y="2577985"/>
              <a:chExt cx="792687" cy="792088"/>
            </a:xfrm>
          </p:grpSpPr>
          <p:sp>
            <p:nvSpPr>
              <p:cNvPr id="79" name="Oval 57"/>
              <p:cNvSpPr/>
              <p:nvPr/>
            </p:nvSpPr>
            <p:spPr>
              <a:xfrm>
                <a:off x="5101985" y="2577985"/>
                <a:ext cx="792687" cy="792088"/>
              </a:xfrm>
              <a:prstGeom prst="ellipse">
                <a:avLst/>
              </a:prstGeom>
              <a:solidFill>
                <a:srgbClr val="FFFF00">
                  <a:alpha val="32000"/>
                </a:srgb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矩形 34"/>
              <p:cNvSpPr/>
              <p:nvPr/>
            </p:nvSpPr>
            <p:spPr>
              <a:xfrm>
                <a:off x="5482151" y="2938815"/>
                <a:ext cx="116536" cy="12117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cxnSp>
          <p:nvCxnSpPr>
            <p:cNvPr id="61" name="Straight Connector 64"/>
            <p:cNvCxnSpPr/>
            <p:nvPr/>
          </p:nvCxnSpPr>
          <p:spPr>
            <a:xfrm rot="16200000" flipH="1">
              <a:off x="2673304" y="2324689"/>
              <a:ext cx="404986" cy="2772958"/>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2" name="Straight Connector 68"/>
            <p:cNvCxnSpPr/>
            <p:nvPr/>
          </p:nvCxnSpPr>
          <p:spPr>
            <a:xfrm flipV="1">
              <a:off x="4848792" y="3857628"/>
              <a:ext cx="3043556" cy="563916"/>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Straight Connector 71"/>
            <p:cNvCxnSpPr>
              <a:endCxn id="84" idx="2"/>
            </p:cNvCxnSpPr>
            <p:nvPr/>
          </p:nvCxnSpPr>
          <p:spPr>
            <a:xfrm flipV="1">
              <a:off x="4410776" y="3181440"/>
              <a:ext cx="2601497" cy="732222"/>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64" name="Group 47"/>
            <p:cNvGrpSpPr/>
            <p:nvPr/>
          </p:nvGrpSpPr>
          <p:grpSpPr>
            <a:xfrm>
              <a:off x="1509286" y="3337506"/>
              <a:ext cx="685304" cy="651598"/>
              <a:chOff x="3241079" y="2665139"/>
              <a:chExt cx="685304" cy="651598"/>
            </a:xfrm>
          </p:grpSpPr>
          <p:sp>
            <p:nvSpPr>
              <p:cNvPr id="77" name="Oval 48"/>
              <p:cNvSpPr/>
              <p:nvPr/>
            </p:nvSpPr>
            <p:spPr>
              <a:xfrm>
                <a:off x="3241079" y="2665139"/>
                <a:ext cx="685304" cy="651598"/>
              </a:xfrm>
              <a:prstGeom prst="ellipse">
                <a:avLst/>
              </a:prstGeom>
              <a:solidFill>
                <a:srgbClr val="66FF33">
                  <a:alpha val="46000"/>
                </a:srgb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49"/>
              <p:cNvSpPr/>
              <p:nvPr/>
            </p:nvSpPr>
            <p:spPr>
              <a:xfrm rot="2700000">
                <a:off x="3518041" y="2938576"/>
                <a:ext cx="115041" cy="121646"/>
              </a:xfrm>
              <a:prstGeom prst="rect">
                <a:avLst/>
              </a:prstGeom>
              <a:solidFill>
                <a:srgbClr val="66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65" name="Straight Connector 79"/>
            <p:cNvCxnSpPr/>
            <p:nvPr/>
          </p:nvCxnSpPr>
          <p:spPr>
            <a:xfrm>
              <a:off x="1851938" y="3677424"/>
              <a:ext cx="2880318" cy="74412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6" name="Group 56"/>
            <p:cNvGrpSpPr/>
            <p:nvPr/>
          </p:nvGrpSpPr>
          <p:grpSpPr>
            <a:xfrm>
              <a:off x="7099661" y="2143116"/>
              <a:ext cx="792687" cy="792088"/>
              <a:chOff x="5101985" y="2577985"/>
              <a:chExt cx="792687" cy="792088"/>
            </a:xfrm>
          </p:grpSpPr>
          <p:sp>
            <p:nvSpPr>
              <p:cNvPr id="75" name="Oval 57"/>
              <p:cNvSpPr/>
              <p:nvPr/>
            </p:nvSpPr>
            <p:spPr>
              <a:xfrm>
                <a:off x="5101985" y="2577985"/>
                <a:ext cx="792687" cy="792088"/>
              </a:xfrm>
              <a:prstGeom prst="ellipse">
                <a:avLst/>
              </a:prstGeom>
              <a:solidFill>
                <a:srgbClr val="FF0000">
                  <a:alpha val="32000"/>
                </a:srgb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矩形 34"/>
              <p:cNvSpPr/>
              <p:nvPr/>
            </p:nvSpPr>
            <p:spPr>
              <a:xfrm>
                <a:off x="5482151" y="2938815"/>
                <a:ext cx="116536" cy="12117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grpSp>
          <p:nvGrpSpPr>
            <p:cNvPr id="67" name="Group 56"/>
            <p:cNvGrpSpPr/>
            <p:nvPr/>
          </p:nvGrpSpPr>
          <p:grpSpPr>
            <a:xfrm>
              <a:off x="4463324" y="3071810"/>
              <a:ext cx="792687" cy="792088"/>
              <a:chOff x="5101985" y="2577985"/>
              <a:chExt cx="792687" cy="792088"/>
            </a:xfrm>
          </p:grpSpPr>
          <p:sp>
            <p:nvSpPr>
              <p:cNvPr id="73" name="Oval 57"/>
              <p:cNvSpPr/>
              <p:nvPr/>
            </p:nvSpPr>
            <p:spPr>
              <a:xfrm>
                <a:off x="5101985" y="2577985"/>
                <a:ext cx="792687" cy="792088"/>
              </a:xfrm>
              <a:prstGeom prst="ellipse">
                <a:avLst/>
              </a:prstGeom>
              <a:solidFill>
                <a:srgbClr val="FF0000">
                  <a:alpha val="32000"/>
                </a:srgb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矩形 34"/>
              <p:cNvSpPr/>
              <p:nvPr/>
            </p:nvSpPr>
            <p:spPr>
              <a:xfrm>
                <a:off x="5482151" y="2938815"/>
                <a:ext cx="116536" cy="12117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grpSp>
          <p:nvGrpSpPr>
            <p:cNvPr id="68" name="Group 56"/>
            <p:cNvGrpSpPr/>
            <p:nvPr/>
          </p:nvGrpSpPr>
          <p:grpSpPr>
            <a:xfrm>
              <a:off x="1391490" y="2994048"/>
              <a:ext cx="721249" cy="720704"/>
              <a:chOff x="5101985" y="2577985"/>
              <a:chExt cx="792687" cy="792088"/>
            </a:xfrm>
          </p:grpSpPr>
          <p:sp>
            <p:nvSpPr>
              <p:cNvPr id="71" name="Oval 57"/>
              <p:cNvSpPr/>
              <p:nvPr/>
            </p:nvSpPr>
            <p:spPr>
              <a:xfrm>
                <a:off x="5101985" y="2577985"/>
                <a:ext cx="792687" cy="792088"/>
              </a:xfrm>
              <a:prstGeom prst="ellipse">
                <a:avLst/>
              </a:prstGeom>
              <a:solidFill>
                <a:srgbClr val="FF0000">
                  <a:alpha val="32000"/>
                </a:srgb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矩形 34"/>
              <p:cNvSpPr/>
              <p:nvPr/>
            </p:nvSpPr>
            <p:spPr>
              <a:xfrm>
                <a:off x="5482151" y="2938815"/>
                <a:ext cx="116536" cy="12117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cxnSp>
          <p:nvCxnSpPr>
            <p:cNvPr id="69" name="Straight Connector 79"/>
            <p:cNvCxnSpPr/>
            <p:nvPr/>
          </p:nvCxnSpPr>
          <p:spPr>
            <a:xfrm>
              <a:off x="1843429" y="3377485"/>
              <a:ext cx="3058329" cy="55155"/>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79"/>
            <p:cNvCxnSpPr/>
            <p:nvPr/>
          </p:nvCxnSpPr>
          <p:spPr>
            <a:xfrm rot="5400000" flipH="1" flipV="1">
              <a:off x="5815006" y="1651284"/>
              <a:ext cx="868109" cy="2694605"/>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89" name="组合 50"/>
          <p:cNvGrpSpPr/>
          <p:nvPr/>
        </p:nvGrpSpPr>
        <p:grpSpPr>
          <a:xfrm>
            <a:off x="1763688" y="3861250"/>
            <a:ext cx="5823205" cy="1222412"/>
            <a:chOff x="1907720" y="4797152"/>
            <a:chExt cx="5823205" cy="1222412"/>
          </a:xfrm>
        </p:grpSpPr>
        <p:sp>
          <p:nvSpPr>
            <p:cNvPr id="90" name="乘号 41"/>
            <p:cNvSpPr/>
            <p:nvPr/>
          </p:nvSpPr>
          <p:spPr>
            <a:xfrm>
              <a:off x="5148064" y="5839564"/>
              <a:ext cx="144000" cy="180000"/>
            </a:xfrm>
            <a:prstGeom prst="mathMultiply">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乘号 42"/>
            <p:cNvSpPr/>
            <p:nvPr/>
          </p:nvSpPr>
          <p:spPr>
            <a:xfrm>
              <a:off x="7586925" y="5040570"/>
              <a:ext cx="144000" cy="180000"/>
            </a:xfrm>
            <a:prstGeom prst="mathMultiply">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乘号 43"/>
            <p:cNvSpPr/>
            <p:nvPr/>
          </p:nvSpPr>
          <p:spPr>
            <a:xfrm>
              <a:off x="2195752" y="5769280"/>
              <a:ext cx="144000" cy="180000"/>
            </a:xfrm>
            <a:prstGeom prst="mathMultiply">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乘号 44"/>
            <p:cNvSpPr/>
            <p:nvPr/>
          </p:nvSpPr>
          <p:spPr>
            <a:xfrm>
              <a:off x="7524344" y="4797152"/>
              <a:ext cx="144000" cy="180000"/>
            </a:xfrm>
            <a:prstGeom prst="mathMultiply">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乘号 45"/>
            <p:cNvSpPr/>
            <p:nvPr/>
          </p:nvSpPr>
          <p:spPr>
            <a:xfrm>
              <a:off x="4716032" y="5822434"/>
              <a:ext cx="144000" cy="180000"/>
            </a:xfrm>
            <a:prstGeom prst="mathMultiply">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乘号 46"/>
            <p:cNvSpPr/>
            <p:nvPr/>
          </p:nvSpPr>
          <p:spPr>
            <a:xfrm>
              <a:off x="1907720" y="5661248"/>
              <a:ext cx="144000" cy="180000"/>
            </a:xfrm>
            <a:prstGeom prst="mathMultiply">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乘号 47"/>
            <p:cNvSpPr/>
            <p:nvPr/>
          </p:nvSpPr>
          <p:spPr>
            <a:xfrm>
              <a:off x="2060120" y="5517232"/>
              <a:ext cx="144000" cy="180000"/>
            </a:xfrm>
            <a:prstGeom prst="mathMultiply">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乘号 48"/>
            <p:cNvSpPr/>
            <p:nvPr/>
          </p:nvSpPr>
          <p:spPr>
            <a:xfrm>
              <a:off x="5004064" y="5589240"/>
              <a:ext cx="144000" cy="180000"/>
            </a:xfrm>
            <a:prstGeom prst="mathMultiply">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乘号 49"/>
            <p:cNvSpPr/>
            <p:nvPr/>
          </p:nvSpPr>
          <p:spPr>
            <a:xfrm>
              <a:off x="7236312" y="4833176"/>
              <a:ext cx="144000" cy="180000"/>
            </a:xfrm>
            <a:prstGeom prst="mathMultiply">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Slide Number Placeholder 3"/>
          <p:cNvSpPr>
            <a:spLocks noGrp="1"/>
          </p:cNvSpPr>
          <p:nvPr>
            <p:ph type="sldNum" sz="quarter" idx="12"/>
          </p:nvPr>
        </p:nvSpPr>
        <p:spPr/>
        <p:txBody>
          <a:bodyPr/>
          <a:lstStyle/>
          <a:p>
            <a:fld id="{0C913308-F349-4B6D-A68A-DD1791B4A57B}" type="slidenum">
              <a:rPr lang="zh-CN" altLang="en-US" smtClean="0"/>
              <a:pPr/>
              <a:t>26</a:t>
            </a:fld>
            <a:endParaRPr lang="zh-CN" altLang="en-US"/>
          </a:p>
        </p:txBody>
      </p:sp>
    </p:spTree>
    <p:extLst>
      <p:ext uri="{BB962C8B-B14F-4D97-AF65-F5344CB8AC3E}">
        <p14:creationId xmlns:p14="http://schemas.microsoft.com/office/powerpoint/2010/main" val="329931903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a:xfrm>
            <a:off x="0" y="-8530"/>
            <a:ext cx="9144000" cy="1143000"/>
          </a:xfrm>
          <a:prstGeom prst="rect">
            <a:avLst/>
          </a:prstGeom>
          <a:solidFill>
            <a:schemeClr val="tx1">
              <a:lumMod val="75000"/>
              <a:lumOff val="25000"/>
            </a:schemeClr>
          </a:solidFill>
        </p:spPr>
        <p:txBody>
          <a:bodyPr>
            <a:normAutofit/>
          </a:bodyPr>
          <a:lstStyle/>
          <a:p>
            <a:pPr algn="l"/>
            <a:r>
              <a:rPr lang="en-US" altLang="zh-CN" dirty="0" smtClean="0">
                <a:solidFill>
                  <a:schemeClr val="bg1"/>
                </a:solidFill>
              </a:rPr>
              <a:t>    </a:t>
            </a:r>
            <a:r>
              <a:rPr lang="en-US" altLang="zh-CN" dirty="0" smtClean="0">
                <a:solidFill>
                  <a:schemeClr val="bg1"/>
                </a:solidFill>
                <a:sym typeface="Wingdings" pitchFamily="2" charset="2"/>
              </a:rPr>
              <a:t>Speed up Feature-Threading</a:t>
            </a:r>
            <a:endParaRPr lang="zh-CN" altLang="en-US" dirty="0">
              <a:solidFill>
                <a:schemeClr val="bg1"/>
              </a:solidFill>
            </a:endParaRPr>
          </a:p>
        </p:txBody>
      </p:sp>
      <p:sp>
        <p:nvSpPr>
          <p:cNvPr id="3" name="内容占位符 2"/>
          <p:cNvSpPr>
            <a:spLocks noGrp="1"/>
          </p:cNvSpPr>
          <p:nvPr>
            <p:ph idx="1"/>
          </p:nvPr>
        </p:nvSpPr>
        <p:spPr/>
        <p:txBody>
          <a:bodyPr>
            <a:normAutofit/>
          </a:bodyPr>
          <a:lstStyle/>
          <a:p>
            <a:r>
              <a:rPr lang="en-US" altLang="zh-CN" sz="2000" dirty="0" smtClean="0">
                <a:sym typeface="Wingdings" pitchFamily="2" charset="2"/>
              </a:rPr>
              <a:t>Hamming codes for early pruning</a:t>
            </a:r>
          </a:p>
          <a:p>
            <a:pPr lvl="1"/>
            <a:r>
              <a:rPr lang="en-US" altLang="zh-CN" sz="1600" dirty="0" smtClean="0">
                <a:sym typeface="Wingdings" pitchFamily="2" charset="2"/>
              </a:rPr>
              <a:t>reduce ~99% similarity evaluations  compared with Sivic04</a:t>
            </a:r>
          </a:p>
          <a:p>
            <a:pPr lvl="1">
              <a:buNone/>
            </a:pPr>
            <a:endParaRPr lang="en-US" altLang="zh-CN" sz="1600" dirty="0" smtClean="0"/>
          </a:p>
          <a:p>
            <a:pPr lvl="1">
              <a:buNone/>
            </a:pPr>
            <a:endParaRPr lang="en-US" altLang="zh-CN" sz="1600" dirty="0" smtClean="0"/>
          </a:p>
          <a:p>
            <a:pPr lvl="1">
              <a:buNone/>
            </a:pPr>
            <a:endParaRPr lang="en-US" altLang="zh-CN" sz="1600" dirty="0" smtClean="0"/>
          </a:p>
          <a:p>
            <a:pPr lvl="1">
              <a:buNone/>
            </a:pPr>
            <a:endParaRPr lang="en-US" altLang="zh-CN" sz="1600" dirty="0" smtClean="0"/>
          </a:p>
        </p:txBody>
      </p:sp>
      <p:pic>
        <p:nvPicPr>
          <p:cNvPr id="4" name="Picture 3"/>
          <p:cNvPicPr>
            <a:picLocks noChangeAspect="1" noChangeArrowheads="1"/>
          </p:cNvPicPr>
          <p:nvPr/>
        </p:nvPicPr>
        <p:blipFill>
          <a:blip r:embed="rId3" cstate="print"/>
          <a:srcRect/>
          <a:stretch>
            <a:fillRect/>
          </a:stretch>
        </p:blipFill>
        <p:spPr bwMode="auto">
          <a:xfrm>
            <a:off x="4572000" y="2648232"/>
            <a:ext cx="3627461" cy="3477931"/>
          </a:xfrm>
          <a:prstGeom prst="rect">
            <a:avLst/>
          </a:prstGeom>
          <a:noFill/>
          <a:ln w="9525">
            <a:noFill/>
            <a:miter lim="800000"/>
            <a:headEnd/>
            <a:tailEnd/>
          </a:ln>
        </p:spPr>
      </p:pic>
      <p:pic>
        <p:nvPicPr>
          <p:cNvPr id="6149" name="Picture 5"/>
          <p:cNvPicPr>
            <a:picLocks noChangeAspect="1" noChangeArrowheads="1"/>
          </p:cNvPicPr>
          <p:nvPr/>
        </p:nvPicPr>
        <p:blipFill>
          <a:blip r:embed="rId4" cstate="print"/>
          <a:srcRect/>
          <a:stretch>
            <a:fillRect/>
          </a:stretch>
        </p:blipFill>
        <p:spPr bwMode="auto">
          <a:xfrm>
            <a:off x="457200" y="2699952"/>
            <a:ext cx="3873108" cy="3426211"/>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0C913308-F349-4B6D-A68A-DD1791B4A57B}" type="slidenum">
              <a:rPr lang="zh-CN" altLang="en-US" smtClean="0"/>
              <a:pPr/>
              <a:t>27</a:t>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a:xfrm>
            <a:off x="0" y="-8530"/>
            <a:ext cx="9144000" cy="1143000"/>
          </a:xfrm>
          <a:prstGeom prst="rect">
            <a:avLst/>
          </a:prstGeom>
          <a:solidFill>
            <a:schemeClr val="tx1">
              <a:lumMod val="75000"/>
              <a:lumOff val="25000"/>
            </a:schemeClr>
          </a:solidFill>
        </p:spPr>
        <p:txBody>
          <a:bodyPr>
            <a:normAutofit/>
          </a:bodyPr>
          <a:lstStyle/>
          <a:p>
            <a:pPr algn="l"/>
            <a:r>
              <a:rPr lang="en-US" altLang="zh-CN" dirty="0" smtClean="0">
                <a:solidFill>
                  <a:schemeClr val="bg1"/>
                </a:solidFill>
              </a:rPr>
              <a:t>    </a:t>
            </a:r>
            <a:r>
              <a:rPr lang="en-US" altLang="zh-CN" dirty="0" smtClean="0">
                <a:solidFill>
                  <a:schemeClr val="bg1"/>
                </a:solidFill>
                <a:sym typeface="Wingdings" pitchFamily="2" charset="2"/>
              </a:rPr>
              <a:t>Feature</a:t>
            </a:r>
            <a:r>
              <a:rPr lang="zh-CN" altLang="zh-CN" dirty="0">
                <a:solidFill>
                  <a:schemeClr val="bg1"/>
                </a:solidFill>
                <a:sym typeface="Wingdings" pitchFamily="2" charset="2"/>
              </a:rPr>
              <a:t> </a:t>
            </a:r>
            <a:r>
              <a:rPr lang="en-US" altLang="zh-CN" dirty="0" smtClean="0">
                <a:solidFill>
                  <a:schemeClr val="bg1"/>
                </a:solidFill>
                <a:sym typeface="Wingdings" pitchFamily="2" charset="2"/>
              </a:rPr>
              <a:t>Threading</a:t>
            </a:r>
            <a:endParaRPr lang="zh-CN" altLang="en-US" dirty="0">
              <a:solidFill>
                <a:schemeClr val="bg1"/>
              </a:solidFill>
            </a:endParaRPr>
          </a:p>
        </p:txBody>
      </p:sp>
      <p:sp>
        <p:nvSpPr>
          <p:cNvPr id="3" name="内容占位符 2"/>
          <p:cNvSpPr>
            <a:spLocks noGrp="1"/>
          </p:cNvSpPr>
          <p:nvPr>
            <p:ph idx="1"/>
          </p:nvPr>
        </p:nvSpPr>
        <p:spPr/>
        <p:txBody>
          <a:bodyPr>
            <a:normAutofit/>
          </a:bodyPr>
          <a:lstStyle/>
          <a:p>
            <a:r>
              <a:rPr lang="en-US" sz="2800" dirty="0" smtClean="0"/>
              <a:t>Two</a:t>
            </a:r>
            <a:r>
              <a:rPr lang="zh-CN" altLang="en-US" sz="2800" dirty="0" smtClean="0"/>
              <a:t> </a:t>
            </a:r>
            <a:r>
              <a:rPr lang="en-US" altLang="zh-CN" sz="2800" dirty="0" smtClean="0"/>
              <a:t>local</a:t>
            </a:r>
            <a:r>
              <a:rPr lang="zh-CN" altLang="en-US" sz="2800" dirty="0" smtClean="0"/>
              <a:t> </a:t>
            </a:r>
            <a:r>
              <a:rPr lang="en-US" altLang="zh-CN" sz="2800" dirty="0" smtClean="0"/>
              <a:t>patches</a:t>
            </a:r>
            <a:r>
              <a:rPr lang="zh-CN" altLang="en-US" sz="2800" dirty="0" smtClean="0"/>
              <a:t> </a:t>
            </a:r>
            <a:r>
              <a:rPr lang="en-US" altLang="zh-CN" sz="2800" dirty="0" smtClean="0"/>
              <a:t>are</a:t>
            </a:r>
            <a:r>
              <a:rPr lang="zh-CN" altLang="en-US" sz="2800" dirty="0" smtClean="0"/>
              <a:t> </a:t>
            </a:r>
            <a:r>
              <a:rPr lang="en-US" altLang="zh-CN" sz="2800" dirty="0" smtClean="0"/>
              <a:t>linked</a:t>
            </a:r>
            <a:r>
              <a:rPr lang="zh-CN" altLang="en-US" sz="2800" dirty="0" smtClean="0"/>
              <a:t> </a:t>
            </a:r>
            <a:r>
              <a:rPr lang="en-US" altLang="zh-CN" sz="2800" dirty="0" smtClean="0"/>
              <a:t>by</a:t>
            </a:r>
            <a:r>
              <a:rPr lang="zh-CN" altLang="en-US" sz="2800" dirty="0" smtClean="0"/>
              <a:t> </a:t>
            </a:r>
            <a:r>
              <a:rPr lang="en-US" sz="2800" dirty="0" smtClean="0"/>
              <a:t>one </a:t>
            </a:r>
            <a:r>
              <a:rPr lang="en-US" sz="2800" dirty="0" err="1"/>
              <a:t>ToF</a:t>
            </a:r>
            <a:r>
              <a:rPr lang="en-US" sz="2800" dirty="0"/>
              <a:t> </a:t>
            </a:r>
            <a:r>
              <a:rPr lang="en-US" sz="2800" dirty="0" smtClean="0"/>
              <a:t>when</a:t>
            </a:r>
            <a:r>
              <a:rPr lang="en-US" altLang="zh-CN" sz="2800" dirty="0" smtClean="0"/>
              <a:t>:</a:t>
            </a:r>
            <a:r>
              <a:rPr lang="en-US" sz="2800" dirty="0" smtClean="0"/>
              <a:t> </a:t>
            </a:r>
          </a:p>
          <a:p>
            <a:pPr lvl="1"/>
            <a:r>
              <a:rPr lang="en-US" sz="2400" dirty="0" smtClean="0"/>
              <a:t>The</a:t>
            </a:r>
            <a:r>
              <a:rPr lang="zh-CN" altLang="en-US" sz="2400" dirty="0" smtClean="0"/>
              <a:t> </a:t>
            </a:r>
            <a:r>
              <a:rPr lang="en-US" altLang="zh-CN" sz="2400" dirty="0" smtClean="0"/>
              <a:t>central</a:t>
            </a:r>
            <a:r>
              <a:rPr lang="zh-CN" altLang="en-US" sz="2400" dirty="0" smtClean="0"/>
              <a:t> </a:t>
            </a:r>
            <a:r>
              <a:rPr lang="en-US" altLang="zh-CN" sz="2400" dirty="0" smtClean="0"/>
              <a:t>features</a:t>
            </a:r>
            <a:r>
              <a:rPr lang="zh-CN" altLang="en-US" sz="2400" dirty="0" smtClean="0"/>
              <a:t> </a:t>
            </a:r>
            <a:r>
              <a:rPr lang="en-US" altLang="zh-CN" sz="2400" dirty="0" smtClean="0"/>
              <a:t>are</a:t>
            </a:r>
            <a:r>
              <a:rPr lang="zh-CN" altLang="en-US" sz="2400" dirty="0" smtClean="0"/>
              <a:t> </a:t>
            </a:r>
            <a:r>
              <a:rPr lang="en-US" altLang="zh-CN" sz="2400" dirty="0" smtClean="0"/>
              <a:t>quantized</a:t>
            </a:r>
            <a:r>
              <a:rPr lang="zh-CN" altLang="en-US" sz="2400" dirty="0" smtClean="0"/>
              <a:t> </a:t>
            </a:r>
            <a:r>
              <a:rPr lang="en-US" altLang="zh-CN" sz="2400" dirty="0" smtClean="0"/>
              <a:t>to</a:t>
            </a:r>
            <a:r>
              <a:rPr lang="zh-CN" altLang="en-US" sz="2400" dirty="0" smtClean="0"/>
              <a:t> </a:t>
            </a:r>
            <a:r>
              <a:rPr lang="en-US" altLang="zh-CN" sz="2400" dirty="0" smtClean="0"/>
              <a:t>the</a:t>
            </a:r>
            <a:r>
              <a:rPr lang="zh-CN" altLang="en-US" sz="2400" dirty="0" smtClean="0"/>
              <a:t> </a:t>
            </a:r>
            <a:r>
              <a:rPr lang="en-US" altLang="zh-CN" sz="2400" dirty="0" smtClean="0"/>
              <a:t>same</a:t>
            </a:r>
            <a:r>
              <a:rPr lang="zh-CN" altLang="en-US" sz="2400" dirty="0" smtClean="0"/>
              <a:t> </a:t>
            </a:r>
            <a:r>
              <a:rPr lang="en-US" altLang="zh-CN" sz="2400" dirty="0" smtClean="0"/>
              <a:t>visual</a:t>
            </a:r>
            <a:r>
              <a:rPr lang="zh-CN" altLang="en-US" sz="2400" dirty="0" smtClean="0"/>
              <a:t> </a:t>
            </a:r>
            <a:r>
              <a:rPr lang="en-US" altLang="zh-CN" sz="2400" dirty="0" smtClean="0"/>
              <a:t>word</a:t>
            </a:r>
            <a:endParaRPr lang="en-US" sz="2400" dirty="0" smtClean="0"/>
          </a:p>
          <a:p>
            <a:pPr lvl="1"/>
            <a:r>
              <a:rPr lang="en-US" sz="2400" dirty="0"/>
              <a:t>small Hamming distances for their </a:t>
            </a:r>
            <a:r>
              <a:rPr lang="en-US" sz="2400" dirty="0" smtClean="0"/>
              <a:t>signatures</a:t>
            </a:r>
          </a:p>
          <a:p>
            <a:pPr lvl="1"/>
            <a:r>
              <a:rPr lang="en-US" sz="2400" dirty="0"/>
              <a:t>roughly consistent </a:t>
            </a:r>
            <a:r>
              <a:rPr lang="en-US" sz="2400" dirty="0" smtClean="0"/>
              <a:t>neighborhood</a:t>
            </a:r>
          </a:p>
          <a:p>
            <a:pPr lvl="1"/>
            <a:endParaRPr lang="en-US" altLang="zh-CN" sz="1200" dirty="0" smtClean="0"/>
          </a:p>
          <a:p>
            <a:pPr lvl="1">
              <a:buNone/>
            </a:pPr>
            <a:endParaRPr lang="en-US" altLang="zh-CN" sz="1600" dirty="0" smtClean="0"/>
          </a:p>
          <a:p>
            <a:pPr lvl="1">
              <a:buNone/>
            </a:pPr>
            <a:endParaRPr lang="en-US" altLang="zh-CN" sz="1600" dirty="0" smtClean="0"/>
          </a:p>
          <a:p>
            <a:pPr lvl="1">
              <a:buNone/>
            </a:pPr>
            <a:endParaRPr lang="en-US" altLang="zh-CN" sz="1600" dirty="0" smtClean="0"/>
          </a:p>
        </p:txBody>
      </p:sp>
      <p:sp>
        <p:nvSpPr>
          <p:cNvPr id="4" name="Slide Number Placeholder 3"/>
          <p:cNvSpPr>
            <a:spLocks noGrp="1"/>
          </p:cNvSpPr>
          <p:nvPr>
            <p:ph type="sldNum" sz="quarter" idx="12"/>
          </p:nvPr>
        </p:nvSpPr>
        <p:spPr/>
        <p:txBody>
          <a:bodyPr/>
          <a:lstStyle/>
          <a:p>
            <a:fld id="{0C913308-F349-4B6D-A68A-DD1791B4A57B}" type="slidenum">
              <a:rPr lang="zh-CN" altLang="en-US" smtClean="0"/>
              <a:pPr/>
              <a:t>28</a:t>
            </a:fld>
            <a:endParaRPr lang="zh-CN" altLang="en-US"/>
          </a:p>
        </p:txBody>
      </p:sp>
    </p:spTree>
    <p:extLst>
      <p:ext uri="{BB962C8B-B14F-4D97-AF65-F5344CB8AC3E}">
        <p14:creationId xmlns:p14="http://schemas.microsoft.com/office/powerpoint/2010/main" val="13105626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a:xfrm>
            <a:off x="0" y="897"/>
            <a:ext cx="9144000" cy="1143000"/>
          </a:xfrm>
          <a:prstGeom prst="rect">
            <a:avLst/>
          </a:prstGeom>
          <a:solidFill>
            <a:schemeClr val="tx1">
              <a:lumMod val="75000"/>
              <a:lumOff val="25000"/>
            </a:schemeClr>
          </a:solidFill>
        </p:spPr>
        <p:txBody>
          <a:bodyPr/>
          <a:lstStyle/>
          <a:p>
            <a:pPr algn="l"/>
            <a:r>
              <a:rPr lang="en-US" altLang="zh-CN" dirty="0">
                <a:solidFill>
                  <a:schemeClr val="bg1"/>
                </a:solidFill>
              </a:rPr>
              <a:t>Min-Hash</a:t>
            </a:r>
            <a:r>
              <a:rPr lang="zh-CN" altLang="en-US" dirty="0">
                <a:solidFill>
                  <a:schemeClr val="bg1"/>
                </a:solidFill>
              </a:rPr>
              <a:t> </a:t>
            </a:r>
            <a:r>
              <a:rPr lang="en-US" altLang="zh-CN" dirty="0">
                <a:solidFill>
                  <a:schemeClr val="bg1"/>
                </a:solidFill>
              </a:rPr>
              <a:t>used</a:t>
            </a:r>
            <a:r>
              <a:rPr lang="zh-CN" altLang="en-US" dirty="0">
                <a:solidFill>
                  <a:schemeClr val="bg1"/>
                </a:solidFill>
              </a:rPr>
              <a:t> </a:t>
            </a:r>
            <a:r>
              <a:rPr lang="en-US" altLang="zh-CN" dirty="0">
                <a:solidFill>
                  <a:schemeClr val="bg1"/>
                </a:solidFill>
              </a:rPr>
              <a:t>for</a:t>
            </a:r>
            <a:r>
              <a:rPr lang="zh-CN" altLang="en-US" dirty="0">
                <a:solidFill>
                  <a:schemeClr val="bg1"/>
                </a:solidFill>
              </a:rPr>
              <a:t> </a:t>
            </a:r>
            <a:r>
              <a:rPr lang="en-US" altLang="zh-CN" dirty="0" err="1">
                <a:solidFill>
                  <a:schemeClr val="bg1"/>
                </a:solidFill>
              </a:rPr>
              <a:t>ToF</a:t>
            </a:r>
            <a:r>
              <a:rPr lang="zh-CN" altLang="en-US" dirty="0">
                <a:solidFill>
                  <a:schemeClr val="bg1"/>
                </a:solidFill>
              </a:rPr>
              <a:t> </a:t>
            </a:r>
            <a:r>
              <a:rPr lang="en-US" altLang="zh-CN" dirty="0">
                <a:solidFill>
                  <a:schemeClr val="bg1"/>
                </a:solidFill>
              </a:rPr>
              <a:t>clustering</a:t>
            </a:r>
            <a:endParaRPr lang="zh-CN" altLang="en-US" i="1" dirty="0">
              <a:solidFill>
                <a:schemeClr val="bg1"/>
              </a:solidFill>
            </a:endParaRPr>
          </a:p>
        </p:txBody>
      </p:sp>
      <p:sp>
        <p:nvSpPr>
          <p:cNvPr id="53" name="内容占位符 2"/>
          <p:cNvSpPr txBox="1">
            <a:spLocks/>
          </p:cNvSpPr>
          <p:nvPr/>
        </p:nvSpPr>
        <p:spPr>
          <a:xfrm>
            <a:off x="539552" y="1412776"/>
            <a:ext cx="8280920" cy="2592288"/>
          </a:xfrm>
          <a:prstGeom prst="rect">
            <a:avLst/>
          </a:prstGeom>
        </p:spPr>
        <p:txBody>
          <a:bodyPr vert="horz" lIns="91440" tIns="45720" rIns="91440" bIns="45720" rtlCol="0">
            <a:noAutofit/>
          </a:bodyPr>
          <a:lstStyle/>
          <a:p>
            <a:pPr lvl="1">
              <a:spcBef>
                <a:spcPct val="20000"/>
              </a:spcBef>
            </a:pPr>
            <a:endParaRPr kumimoji="0" lang="en-US" altLang="zh-CN" sz="2800" b="0" i="0" u="none" strike="noStrike" kern="1200" cap="none" spc="0" normalizeH="0" baseline="0" noProof="0" dirty="0" smtClean="0">
              <a:ln>
                <a:noFill/>
              </a:ln>
              <a:solidFill>
                <a:schemeClr val="tx1"/>
              </a:solidFill>
              <a:effectLst/>
              <a:uLnTx/>
              <a:uFillTx/>
            </a:endParaRPr>
          </a:p>
          <a:p>
            <a:pPr marL="342900" indent="-342900">
              <a:spcBef>
                <a:spcPct val="20000"/>
              </a:spcBef>
              <a:buFont typeface="Arial" panose="020B0604020202020204" pitchFamily="34" charset="0"/>
              <a:buChar char="•"/>
              <a:defRPr/>
            </a:pPr>
            <a:r>
              <a:rPr kumimoji="0" lang="en-US" altLang="zh-CN" sz="2800" b="0" i="0" u="none" strike="noStrike" kern="1200" cap="none" spc="0" normalizeH="0" noProof="0" dirty="0" smtClean="0">
                <a:ln>
                  <a:noFill/>
                </a:ln>
                <a:solidFill>
                  <a:schemeClr val="tx1"/>
                </a:solidFill>
                <a:effectLst/>
                <a:uLnTx/>
                <a:uFillTx/>
              </a:rPr>
              <a:t>fewer hash tables required</a:t>
            </a:r>
          </a:p>
          <a:p>
            <a:pPr marL="742950" lvl="1" indent="-285750">
              <a:spcBef>
                <a:spcPct val="20000"/>
              </a:spcBef>
              <a:buFont typeface="Arial" pitchFamily="34" charset="0"/>
              <a:buChar char="•"/>
            </a:pPr>
            <a:r>
              <a:rPr lang="en-US" altLang="zh-CN" sz="2800" i="1" dirty="0" smtClean="0"/>
              <a:t>k</a:t>
            </a:r>
            <a:r>
              <a:rPr lang="en-US" altLang="zh-CN" sz="2800" dirty="0" smtClean="0"/>
              <a:t>: </a:t>
            </a:r>
            <a:r>
              <a:rPr lang="en-US" altLang="zh-CN" sz="2800" baseline="0" dirty="0" smtClean="0"/>
              <a:t># hash tables required to</a:t>
            </a:r>
            <a:r>
              <a:rPr lang="en-US" altLang="zh-CN" sz="2800" dirty="0" smtClean="0"/>
              <a:t> get </a:t>
            </a:r>
            <a:r>
              <a:rPr lang="en-US" altLang="zh-CN" sz="2800" baseline="0" dirty="0" smtClean="0"/>
              <a:t>the </a:t>
            </a:r>
            <a:r>
              <a:rPr lang="en-US" altLang="zh-CN" sz="2800" dirty="0" smtClean="0"/>
              <a:t>success rate (</a:t>
            </a:r>
            <a:r>
              <a:rPr lang="en-US" altLang="zh-CN" sz="2800" i="1" dirty="0" smtClean="0"/>
              <a:t>a</a:t>
            </a:r>
            <a:r>
              <a:rPr lang="en-US" altLang="zh-CN" sz="2800" dirty="0" smtClean="0"/>
              <a:t>) for collision</a:t>
            </a:r>
            <a:endParaRPr kumimoji="0" lang="en-US" altLang="zh-CN" sz="2800" b="0" u="none" strike="noStrike" kern="1200" cap="none" spc="0" normalizeH="0" baseline="0" noProof="0" dirty="0" smtClean="0">
              <a:ln>
                <a:noFill/>
              </a:ln>
              <a:solidFill>
                <a:schemeClr val="tx2"/>
              </a:solidFill>
              <a:effectLst/>
              <a:uLnTx/>
              <a:uFillTx/>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altLang="zh-CN" sz="3200" b="0" i="0" u="none" strike="noStrike" kern="1200" cap="none" spc="0" normalizeH="0" baseline="0" noProof="0" dirty="0" smtClean="0">
              <a:ln>
                <a:noFill/>
              </a:ln>
              <a:solidFill>
                <a:schemeClr val="tx1"/>
              </a:solidFill>
              <a:effectLst/>
              <a:uLnTx/>
              <a:uFillTx/>
              <a:latin typeface="+mn-lt"/>
              <a:ea typeface="+mn-ea"/>
              <a:cs typeface="+mn-cs"/>
            </a:endParaRPr>
          </a:p>
        </p:txBody>
      </p:sp>
      <p:graphicFrame>
        <p:nvGraphicFramePr>
          <p:cNvPr id="8194" name="Object 2"/>
          <p:cNvGraphicFramePr>
            <a:graphicFrameLocks noChangeAspect="1"/>
          </p:cNvGraphicFramePr>
          <p:nvPr>
            <p:extLst>
              <p:ext uri="{D42A27DB-BD31-4B8C-83A1-F6EECF244321}">
                <p14:modId xmlns:p14="http://schemas.microsoft.com/office/powerpoint/2010/main" val="438291672"/>
              </p:ext>
            </p:extLst>
          </p:nvPr>
        </p:nvGraphicFramePr>
        <p:xfrm>
          <a:off x="1609312" y="3726705"/>
          <a:ext cx="2558217" cy="536909"/>
        </p:xfrm>
        <a:graphic>
          <a:graphicData uri="http://schemas.openxmlformats.org/presentationml/2006/ole">
            <mc:AlternateContent xmlns:mc="http://schemas.openxmlformats.org/markup-compatibility/2006">
              <mc:Choice xmlns:v="urn:schemas-microsoft-com:vml" Requires="v">
                <p:oleObj spid="_x0000_s8420" name="公式" r:id="rId4" imgW="1066680" imgH="241200" progId="Equation.3">
                  <p:embed/>
                </p:oleObj>
              </mc:Choice>
              <mc:Fallback>
                <p:oleObj name="公式" r:id="rId4" imgW="1066680" imgH="2412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9312" y="3726705"/>
                        <a:ext cx="2558217" cy="536909"/>
                      </a:xfrm>
                      <a:prstGeom prst="rect">
                        <a:avLst/>
                      </a:prstGeom>
                      <a:noFill/>
                      <a:extLst/>
                    </p:spPr>
                  </p:pic>
                </p:oleObj>
              </mc:Fallback>
            </mc:AlternateContent>
          </a:graphicData>
        </a:graphic>
      </p:graphicFrame>
      <p:grpSp>
        <p:nvGrpSpPr>
          <p:cNvPr id="62" name="组合 61"/>
          <p:cNvGrpSpPr/>
          <p:nvPr/>
        </p:nvGrpSpPr>
        <p:grpSpPr>
          <a:xfrm>
            <a:off x="1331640" y="3140968"/>
            <a:ext cx="7344816" cy="3600400"/>
            <a:chOff x="1187624" y="3472303"/>
            <a:chExt cx="6624736" cy="3020523"/>
          </a:xfrm>
        </p:grpSpPr>
        <p:pic>
          <p:nvPicPr>
            <p:cNvPr id="8197" name="Picture 5" descr="C:\Documents and Settings\wzhang\Desktop\untitled.png"/>
            <p:cNvPicPr>
              <a:picLocks noChangeAspect="1" noChangeArrowheads="1"/>
            </p:cNvPicPr>
            <p:nvPr/>
          </p:nvPicPr>
          <p:blipFill>
            <a:blip r:embed="rId6" cstate="print"/>
            <a:srcRect/>
            <a:stretch>
              <a:fillRect/>
            </a:stretch>
          </p:blipFill>
          <p:spPr bwMode="auto">
            <a:xfrm>
              <a:off x="4139952" y="3472303"/>
              <a:ext cx="3672408" cy="2712746"/>
            </a:xfrm>
            <a:prstGeom prst="rect">
              <a:avLst/>
            </a:prstGeom>
            <a:noFill/>
          </p:spPr>
        </p:pic>
        <p:sp>
          <p:nvSpPr>
            <p:cNvPr id="59" name="TextBox 58"/>
            <p:cNvSpPr txBox="1"/>
            <p:nvPr/>
          </p:nvSpPr>
          <p:spPr>
            <a:xfrm>
              <a:off x="4860032" y="6185049"/>
              <a:ext cx="2376264" cy="307777"/>
            </a:xfrm>
            <a:prstGeom prst="rect">
              <a:avLst/>
            </a:prstGeom>
            <a:noFill/>
          </p:spPr>
          <p:txBody>
            <a:bodyPr wrap="square" rtlCol="0">
              <a:spAutoFit/>
            </a:bodyPr>
            <a:lstStyle/>
            <a:p>
              <a:r>
                <a:rPr lang="en-US" altLang="zh-CN" sz="1400" dirty="0" smtClean="0"/>
                <a:t>k versus </a:t>
              </a:r>
              <a:r>
                <a:rPr lang="el-GR" altLang="zh-CN" sz="1400" dirty="0" smtClean="0"/>
                <a:t>ε</a:t>
              </a:r>
              <a:r>
                <a:rPr lang="en-US" altLang="zh-CN" sz="1400" dirty="0" smtClean="0"/>
                <a:t> when a = 80%</a:t>
              </a:r>
              <a:endParaRPr lang="zh-CN" altLang="en-US" sz="1400" dirty="0"/>
            </a:p>
          </p:txBody>
        </p:sp>
        <p:sp>
          <p:nvSpPr>
            <p:cNvPr id="61" name="矩形 60"/>
            <p:cNvSpPr/>
            <p:nvPr/>
          </p:nvSpPr>
          <p:spPr>
            <a:xfrm>
              <a:off x="1187624" y="4456857"/>
              <a:ext cx="2808312" cy="738664"/>
            </a:xfrm>
            <a:prstGeom prst="rect">
              <a:avLst/>
            </a:prstGeom>
          </p:spPr>
          <p:txBody>
            <a:bodyPr wrap="square">
              <a:spAutoFit/>
            </a:bodyPr>
            <a:lstStyle/>
            <a:p>
              <a:pPr algn="just"/>
              <a:r>
                <a:rPr lang="en-US" altLang="zh-CN" sz="1400" dirty="0" smtClean="0">
                  <a:solidFill>
                    <a:srgbClr val="00B050"/>
                  </a:solidFill>
                </a:rPr>
                <a:t>number of required hash tables is highly sensitive to the similarity between true positive items (</a:t>
              </a:r>
              <a:r>
                <a:rPr lang="el-GR" altLang="zh-CN" sz="1400" dirty="0" smtClean="0">
                  <a:solidFill>
                    <a:srgbClr val="00B050"/>
                  </a:solidFill>
                </a:rPr>
                <a:t>ε</a:t>
              </a:r>
              <a:r>
                <a:rPr lang="en-US" altLang="zh-CN" sz="1400" dirty="0" smtClean="0">
                  <a:solidFill>
                    <a:srgbClr val="00B050"/>
                  </a:solidFill>
                </a:rPr>
                <a:t>)</a:t>
              </a:r>
            </a:p>
          </p:txBody>
        </p:sp>
      </p:grpSp>
      <p:sp>
        <p:nvSpPr>
          <p:cNvPr id="3" name="Slide Number Placeholder 2"/>
          <p:cNvSpPr>
            <a:spLocks noGrp="1"/>
          </p:cNvSpPr>
          <p:nvPr>
            <p:ph type="sldNum" sz="quarter" idx="12"/>
          </p:nvPr>
        </p:nvSpPr>
        <p:spPr/>
        <p:txBody>
          <a:bodyPr/>
          <a:lstStyle/>
          <a:p>
            <a:fld id="{0C913308-F349-4B6D-A68A-DD1791B4A57B}" type="slidenum">
              <a:rPr lang="zh-CN" altLang="en-US" smtClean="0"/>
              <a:pPr/>
              <a:t>29</a:t>
            </a:fld>
            <a:endParaRPr lang="zh-CN" alt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0" y="897"/>
            <a:ext cx="9144000" cy="1143000"/>
          </a:xfrm>
          <a:prstGeom prst="rect">
            <a:avLst/>
          </a:prstGeom>
          <a:solidFill>
            <a:schemeClr val="tx1">
              <a:lumMod val="75000"/>
              <a:lumOff val="25000"/>
            </a:schemeClr>
          </a:solidFill>
        </p:spPr>
        <p:txBody>
          <a:bodyPr lIns="91425" tIns="91425" rIns="91425" bIns="91425" anchor="ctr" anchorCtr="0">
            <a:noAutofit/>
          </a:bodyPr>
          <a:lstStyle/>
          <a:p>
            <a:pPr algn="l"/>
            <a:r>
              <a:rPr lang="en-US" dirty="0" smtClean="0">
                <a:solidFill>
                  <a:schemeClr val="bg1"/>
                </a:solidFill>
              </a:rPr>
              <a:t>    Visual Instances</a:t>
            </a:r>
            <a:endParaRPr lang="en" dirty="0">
              <a:solidFill>
                <a:schemeClr val="bg1"/>
              </a:solidFill>
            </a:endParaRPr>
          </a:p>
        </p:txBody>
      </p:sp>
      <p:cxnSp>
        <p:nvCxnSpPr>
          <p:cNvPr id="5" name="直接箭头连接符 4"/>
          <p:cNvCxnSpPr/>
          <p:nvPr/>
        </p:nvCxnSpPr>
        <p:spPr>
          <a:xfrm>
            <a:off x="1475656" y="5877272"/>
            <a:ext cx="6624736"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a:xfrm flipV="1">
            <a:off x="1484950" y="1628800"/>
            <a:ext cx="0" cy="424847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771800" y="6237312"/>
            <a:ext cx="4614665" cy="369332"/>
          </a:xfrm>
          <a:prstGeom prst="rect">
            <a:avLst/>
          </a:prstGeom>
          <a:noFill/>
        </p:spPr>
        <p:txBody>
          <a:bodyPr wrap="none" rtlCol="0">
            <a:spAutoFit/>
          </a:bodyPr>
          <a:lstStyle/>
          <a:p>
            <a:r>
              <a:rPr lang="en-US" altLang="zh-CN" dirty="0"/>
              <a:t>instance</a:t>
            </a:r>
            <a:r>
              <a:rPr lang="zh-CN" altLang="en-US" dirty="0"/>
              <a:t>_</a:t>
            </a:r>
            <a:r>
              <a:rPr lang="en-US" altLang="zh-CN" dirty="0"/>
              <a:t>scale</a:t>
            </a:r>
            <a:r>
              <a:rPr lang="zh-CN" altLang="en-US" dirty="0"/>
              <a:t> </a:t>
            </a:r>
            <a:r>
              <a:rPr lang="en-US" altLang="zh-CN" dirty="0"/>
              <a:t>=</a:t>
            </a:r>
            <a:r>
              <a:rPr lang="zh-CN" altLang="en-US" dirty="0"/>
              <a:t> </a:t>
            </a:r>
            <a:r>
              <a:rPr lang="en-US" altLang="zh-CN" dirty="0"/>
              <a:t>size</a:t>
            </a:r>
            <a:r>
              <a:rPr lang="zh-CN" altLang="en-US" dirty="0"/>
              <a:t> </a:t>
            </a:r>
            <a:r>
              <a:rPr lang="en-US" altLang="zh-CN" dirty="0"/>
              <a:t>of instance</a:t>
            </a:r>
            <a:r>
              <a:rPr lang="zh-CN" altLang="zh-CN" dirty="0"/>
              <a:t> </a:t>
            </a:r>
            <a:r>
              <a:rPr lang="en-US" altLang="zh-CN" dirty="0"/>
              <a:t>/</a:t>
            </a:r>
            <a:r>
              <a:rPr lang="zh-CN" altLang="en-US" dirty="0"/>
              <a:t> </a:t>
            </a:r>
            <a:r>
              <a:rPr lang="en-US" altLang="zh-CN" dirty="0"/>
              <a:t>size</a:t>
            </a:r>
            <a:r>
              <a:rPr lang="zh-CN" altLang="en-US" dirty="0"/>
              <a:t> </a:t>
            </a:r>
            <a:r>
              <a:rPr lang="en-US" altLang="zh-CN" dirty="0"/>
              <a:t>of</a:t>
            </a:r>
            <a:r>
              <a:rPr lang="zh-CN" altLang="en-US" dirty="0"/>
              <a:t> </a:t>
            </a:r>
            <a:r>
              <a:rPr lang="en-US" altLang="zh-CN" dirty="0"/>
              <a:t>image</a:t>
            </a:r>
            <a:endParaRPr lang="zh-CN" altLang="en-US" dirty="0"/>
          </a:p>
        </p:txBody>
      </p:sp>
      <p:sp>
        <p:nvSpPr>
          <p:cNvPr id="12" name="TextBox 11"/>
          <p:cNvSpPr txBox="1"/>
          <p:nvPr/>
        </p:nvSpPr>
        <p:spPr>
          <a:xfrm rot="16200000">
            <a:off x="365406" y="3677609"/>
            <a:ext cx="1149674" cy="369332"/>
          </a:xfrm>
          <a:prstGeom prst="rect">
            <a:avLst/>
          </a:prstGeom>
          <a:noFill/>
        </p:spPr>
        <p:txBody>
          <a:bodyPr wrap="none" rtlCol="0">
            <a:spAutoFit/>
          </a:bodyPr>
          <a:lstStyle/>
          <a:p>
            <a:r>
              <a:rPr lang="en-US" altLang="zh-CN" dirty="0" smtClean="0"/>
              <a:t>popularity</a:t>
            </a:r>
            <a:endParaRPr lang="zh-CN" altLang="en-US" dirty="0"/>
          </a:p>
        </p:txBody>
      </p:sp>
      <p:sp>
        <p:nvSpPr>
          <p:cNvPr id="13" name="TextBox 12"/>
          <p:cNvSpPr txBox="1"/>
          <p:nvPr/>
        </p:nvSpPr>
        <p:spPr>
          <a:xfrm>
            <a:off x="2862662" y="5867980"/>
            <a:ext cx="3887603" cy="338554"/>
          </a:xfrm>
          <a:prstGeom prst="rect">
            <a:avLst/>
          </a:prstGeom>
          <a:noFill/>
        </p:spPr>
        <p:txBody>
          <a:bodyPr wrap="none" rtlCol="0">
            <a:spAutoFit/>
          </a:bodyPr>
          <a:lstStyle/>
          <a:p>
            <a:r>
              <a:rPr lang="en-US" altLang="zh-CN" sz="1600" i="1" dirty="0" smtClean="0"/>
              <a:t>small                                                             large</a:t>
            </a:r>
            <a:endParaRPr lang="zh-CN" altLang="en-US" sz="1600" i="1" dirty="0"/>
          </a:p>
        </p:txBody>
      </p:sp>
      <p:sp>
        <p:nvSpPr>
          <p:cNvPr id="14" name="TextBox 13"/>
          <p:cNvSpPr txBox="1"/>
          <p:nvPr/>
        </p:nvSpPr>
        <p:spPr>
          <a:xfrm rot="16200000">
            <a:off x="-7928" y="3516834"/>
            <a:ext cx="2616422" cy="338554"/>
          </a:xfrm>
          <a:prstGeom prst="rect">
            <a:avLst/>
          </a:prstGeom>
          <a:noFill/>
        </p:spPr>
        <p:txBody>
          <a:bodyPr wrap="none" rtlCol="0">
            <a:spAutoFit/>
          </a:bodyPr>
          <a:lstStyle/>
          <a:p>
            <a:r>
              <a:rPr lang="en-US" altLang="zh-CN" sz="1600" i="1" dirty="0" smtClean="0"/>
              <a:t>rare                               popular</a:t>
            </a:r>
            <a:endParaRPr lang="zh-CN" altLang="en-US" sz="1600" i="1" dirty="0"/>
          </a:p>
        </p:txBody>
      </p:sp>
      <p:cxnSp>
        <p:nvCxnSpPr>
          <p:cNvPr id="17" name="直接箭头连接符 16"/>
          <p:cNvCxnSpPr/>
          <p:nvPr/>
        </p:nvCxnSpPr>
        <p:spPr>
          <a:xfrm>
            <a:off x="1619672" y="3789040"/>
            <a:ext cx="6120680" cy="0"/>
          </a:xfrm>
          <a:prstGeom prst="straightConnector1">
            <a:avLst/>
          </a:prstGeom>
          <a:ln w="12700">
            <a:prstDash val="lg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p:nvPr/>
        </p:nvCxnSpPr>
        <p:spPr>
          <a:xfrm flipV="1">
            <a:off x="4812897" y="1772817"/>
            <a:ext cx="0" cy="4032447"/>
          </a:xfrm>
          <a:prstGeom prst="straightConnector1">
            <a:avLst/>
          </a:prstGeom>
          <a:ln w="12700">
            <a:prstDash val="lgDash"/>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1030" name="Picture 6"/>
          <p:cNvPicPr>
            <a:picLocks noChangeAspect="1" noChangeArrowheads="1"/>
          </p:cNvPicPr>
          <p:nvPr/>
        </p:nvPicPr>
        <p:blipFill>
          <a:blip r:embed="rId3" cstate="print"/>
          <a:srcRect/>
          <a:stretch>
            <a:fillRect/>
          </a:stretch>
        </p:blipFill>
        <p:spPr bwMode="auto">
          <a:xfrm>
            <a:off x="1629960" y="1700808"/>
            <a:ext cx="3086056" cy="1944216"/>
          </a:xfrm>
          <a:prstGeom prst="rect">
            <a:avLst/>
          </a:prstGeom>
          <a:noFill/>
          <a:ln w="9525">
            <a:noFill/>
            <a:miter lim="800000"/>
            <a:headEnd/>
            <a:tailEnd/>
          </a:ln>
        </p:spPr>
      </p:pic>
      <p:pic>
        <p:nvPicPr>
          <p:cNvPr id="1031" name="Picture 7"/>
          <p:cNvPicPr>
            <a:picLocks noChangeAspect="1" noChangeArrowheads="1"/>
          </p:cNvPicPr>
          <p:nvPr/>
        </p:nvPicPr>
        <p:blipFill>
          <a:blip r:embed="rId4" cstate="print"/>
          <a:srcRect/>
          <a:stretch>
            <a:fillRect/>
          </a:stretch>
        </p:blipFill>
        <p:spPr bwMode="auto">
          <a:xfrm>
            <a:off x="1619672" y="3855028"/>
            <a:ext cx="3096344" cy="1942925"/>
          </a:xfrm>
          <a:prstGeom prst="rect">
            <a:avLst/>
          </a:prstGeom>
          <a:noFill/>
          <a:ln w="9525">
            <a:noFill/>
            <a:miter lim="800000"/>
            <a:headEnd/>
            <a:tailEnd/>
          </a:ln>
        </p:spPr>
      </p:pic>
      <p:pic>
        <p:nvPicPr>
          <p:cNvPr id="1032" name="Picture 8"/>
          <p:cNvPicPr>
            <a:picLocks noChangeAspect="1" noChangeArrowheads="1"/>
          </p:cNvPicPr>
          <p:nvPr/>
        </p:nvPicPr>
        <p:blipFill>
          <a:blip r:embed="rId5" cstate="print"/>
          <a:srcRect/>
          <a:stretch>
            <a:fillRect/>
          </a:stretch>
        </p:blipFill>
        <p:spPr bwMode="auto">
          <a:xfrm>
            <a:off x="4932041" y="3870475"/>
            <a:ext cx="2964329" cy="1872208"/>
          </a:xfrm>
          <a:prstGeom prst="rect">
            <a:avLst/>
          </a:prstGeom>
          <a:noFill/>
          <a:ln w="9525">
            <a:noFill/>
            <a:miter lim="800000"/>
            <a:headEnd/>
            <a:tailEnd/>
          </a:ln>
        </p:spPr>
      </p:pic>
      <p:pic>
        <p:nvPicPr>
          <p:cNvPr id="1033" name="Picture 9"/>
          <p:cNvPicPr>
            <a:picLocks noChangeAspect="1" noChangeArrowheads="1"/>
          </p:cNvPicPr>
          <p:nvPr/>
        </p:nvPicPr>
        <p:blipFill>
          <a:blip r:embed="rId6" cstate="print"/>
          <a:srcRect/>
          <a:stretch>
            <a:fillRect/>
          </a:stretch>
        </p:blipFill>
        <p:spPr bwMode="auto">
          <a:xfrm>
            <a:off x="4888313" y="1744534"/>
            <a:ext cx="3023404" cy="1900489"/>
          </a:xfrm>
          <a:prstGeom prst="rect">
            <a:avLst/>
          </a:prstGeom>
          <a:noFill/>
          <a:ln w="9525">
            <a:noFill/>
            <a:miter lim="800000"/>
            <a:headEnd/>
            <a:tailEnd/>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a:xfrm>
            <a:off x="0" y="-2511"/>
            <a:ext cx="9144000" cy="1143000"/>
          </a:xfrm>
          <a:prstGeom prst="rect">
            <a:avLst/>
          </a:prstGeom>
          <a:solidFill>
            <a:schemeClr val="tx1">
              <a:lumMod val="75000"/>
              <a:lumOff val="25000"/>
            </a:schemeClr>
          </a:solidFill>
        </p:spPr>
        <p:txBody>
          <a:bodyPr anchor="ctr"/>
          <a:lstStyle/>
          <a:p>
            <a:pPr algn="l"/>
            <a:r>
              <a:rPr lang="en-US" altLang="zh-CN" dirty="0" smtClean="0">
                <a:solidFill>
                  <a:schemeClr val="bg1"/>
                </a:solidFill>
              </a:rPr>
              <a:t>    Example Instances Mined</a:t>
            </a:r>
            <a:endParaRPr lang="zh-CN" altLang="en-US" dirty="0">
              <a:solidFill>
                <a:schemeClr val="bg1"/>
              </a:solidFill>
            </a:endParaRPr>
          </a:p>
        </p:txBody>
      </p:sp>
      <p:sp>
        <p:nvSpPr>
          <p:cNvPr id="3" name="文本占位符 2"/>
          <p:cNvSpPr>
            <a:spLocks noGrp="1"/>
          </p:cNvSpPr>
          <p:nvPr>
            <p:ph type="body" idx="1"/>
          </p:nvPr>
        </p:nvSpPr>
        <p:spPr/>
        <p:txBody>
          <a:bodyPr/>
          <a:lstStyle/>
          <a:p>
            <a:endParaRPr lang="zh-CN" altLang="en-US" dirty="0"/>
          </a:p>
        </p:txBody>
      </p:sp>
      <p:grpSp>
        <p:nvGrpSpPr>
          <p:cNvPr id="8" name="组合 7"/>
          <p:cNvGrpSpPr/>
          <p:nvPr/>
        </p:nvGrpSpPr>
        <p:grpSpPr>
          <a:xfrm>
            <a:off x="539552" y="1628800"/>
            <a:ext cx="4320480" cy="2651867"/>
            <a:chOff x="539552" y="1628799"/>
            <a:chExt cx="4320480" cy="2651867"/>
          </a:xfrm>
        </p:grpSpPr>
        <p:pic>
          <p:nvPicPr>
            <p:cNvPr id="4" name="Picture 2"/>
            <p:cNvPicPr>
              <a:picLocks noChangeAspect="1" noChangeArrowheads="1"/>
            </p:cNvPicPr>
            <p:nvPr/>
          </p:nvPicPr>
          <p:blipFill>
            <a:blip r:embed="rId4" cstate="print"/>
            <a:srcRect/>
            <a:stretch>
              <a:fillRect/>
            </a:stretch>
          </p:blipFill>
          <p:spPr bwMode="auto">
            <a:xfrm>
              <a:off x="539552" y="1628799"/>
              <a:ext cx="3744416" cy="2651867"/>
            </a:xfrm>
            <a:prstGeom prst="rect">
              <a:avLst/>
            </a:prstGeom>
            <a:noFill/>
            <a:ln w="9525">
              <a:solidFill>
                <a:srgbClr val="00B050"/>
              </a:solidFill>
              <a:miter lim="800000"/>
              <a:headEnd/>
              <a:tailEnd/>
            </a:ln>
            <a:effectLst/>
          </p:spPr>
        </p:pic>
        <p:sp>
          <p:nvSpPr>
            <p:cNvPr id="7" name="TextBox 6"/>
            <p:cNvSpPr txBox="1"/>
            <p:nvPr/>
          </p:nvSpPr>
          <p:spPr>
            <a:xfrm>
              <a:off x="4189656" y="2492895"/>
              <a:ext cx="670376" cy="369332"/>
            </a:xfrm>
            <a:prstGeom prst="rect">
              <a:avLst/>
            </a:prstGeom>
            <a:noFill/>
          </p:spPr>
          <p:txBody>
            <a:bodyPr wrap="none" rtlCol="0">
              <a:spAutoFit/>
            </a:bodyPr>
            <a:lstStyle/>
            <a:p>
              <a:r>
                <a:rPr lang="en-US" altLang="zh-CN" dirty="0" smtClean="0"/>
                <a:t>MQA</a:t>
              </a:r>
              <a:endParaRPr lang="zh-CN" altLang="en-US" dirty="0"/>
            </a:p>
          </p:txBody>
        </p:sp>
      </p:grpSp>
      <p:grpSp>
        <p:nvGrpSpPr>
          <p:cNvPr id="12" name="组合 11"/>
          <p:cNvGrpSpPr/>
          <p:nvPr/>
        </p:nvGrpSpPr>
        <p:grpSpPr>
          <a:xfrm>
            <a:off x="5364088" y="1322184"/>
            <a:ext cx="3240360" cy="3330952"/>
            <a:chOff x="5436096" y="1124744"/>
            <a:chExt cx="3240360" cy="3330952"/>
          </a:xfrm>
        </p:grpSpPr>
        <p:pic>
          <p:nvPicPr>
            <p:cNvPr id="5" name="Picture 2"/>
            <p:cNvPicPr>
              <a:picLocks noChangeAspect="1" noChangeArrowheads="1"/>
            </p:cNvPicPr>
            <p:nvPr/>
          </p:nvPicPr>
          <p:blipFill>
            <a:blip r:embed="rId5" cstate="print"/>
            <a:srcRect/>
            <a:stretch>
              <a:fillRect/>
            </a:stretch>
          </p:blipFill>
          <p:spPr bwMode="auto">
            <a:xfrm>
              <a:off x="5436096" y="1124744"/>
              <a:ext cx="3240360" cy="2985951"/>
            </a:xfrm>
            <a:prstGeom prst="rect">
              <a:avLst/>
            </a:prstGeom>
            <a:noFill/>
            <a:ln w="9525">
              <a:solidFill>
                <a:schemeClr val="accent6"/>
              </a:solidFill>
              <a:miter lim="800000"/>
              <a:headEnd/>
              <a:tailEnd/>
            </a:ln>
            <a:effectLst/>
          </p:spPr>
        </p:pic>
        <p:sp>
          <p:nvSpPr>
            <p:cNvPr id="11" name="TextBox 10"/>
            <p:cNvSpPr txBox="1"/>
            <p:nvPr/>
          </p:nvSpPr>
          <p:spPr>
            <a:xfrm>
              <a:off x="6775021" y="4086364"/>
              <a:ext cx="821315" cy="369332"/>
            </a:xfrm>
            <a:prstGeom prst="rect">
              <a:avLst/>
            </a:prstGeom>
            <a:noFill/>
          </p:spPr>
          <p:txBody>
            <a:bodyPr wrap="none" rtlCol="0">
              <a:spAutoFit/>
            </a:bodyPr>
            <a:lstStyle/>
            <a:p>
              <a:r>
                <a:rPr lang="en-US" altLang="zh-CN" dirty="0" smtClean="0"/>
                <a:t>Oxford</a:t>
              </a:r>
              <a:endParaRPr lang="zh-CN" altLang="en-US" dirty="0"/>
            </a:p>
          </p:txBody>
        </p:sp>
      </p:grpSp>
      <p:grpSp>
        <p:nvGrpSpPr>
          <p:cNvPr id="10" name="组合 9"/>
          <p:cNvGrpSpPr/>
          <p:nvPr/>
        </p:nvGrpSpPr>
        <p:grpSpPr>
          <a:xfrm>
            <a:off x="1331640" y="3068960"/>
            <a:ext cx="4294263" cy="3681877"/>
            <a:chOff x="2555776" y="3068960"/>
            <a:chExt cx="4294263" cy="3681877"/>
          </a:xfrm>
        </p:grpSpPr>
        <p:pic>
          <p:nvPicPr>
            <p:cNvPr id="6" name="Picture 2"/>
            <p:cNvPicPr>
              <a:picLocks noChangeAspect="1" noChangeArrowheads="1"/>
            </p:cNvPicPr>
            <p:nvPr/>
          </p:nvPicPr>
          <p:blipFill>
            <a:blip r:embed="rId6" cstate="print"/>
            <a:srcRect/>
            <a:stretch>
              <a:fillRect/>
            </a:stretch>
          </p:blipFill>
          <p:spPr bwMode="auto">
            <a:xfrm>
              <a:off x="2555776" y="3068960"/>
              <a:ext cx="4294263" cy="3312368"/>
            </a:xfrm>
            <a:prstGeom prst="rect">
              <a:avLst/>
            </a:prstGeom>
            <a:noFill/>
            <a:ln w="9525">
              <a:solidFill>
                <a:schemeClr val="accent1"/>
              </a:solidFill>
              <a:miter lim="800000"/>
              <a:headEnd/>
              <a:tailEnd/>
            </a:ln>
            <a:effectLst/>
          </p:spPr>
        </p:pic>
        <p:sp>
          <p:nvSpPr>
            <p:cNvPr id="9" name="TextBox 8"/>
            <p:cNvSpPr txBox="1"/>
            <p:nvPr/>
          </p:nvSpPr>
          <p:spPr>
            <a:xfrm>
              <a:off x="4272342" y="6381505"/>
              <a:ext cx="679693" cy="369332"/>
            </a:xfrm>
            <a:prstGeom prst="rect">
              <a:avLst/>
            </a:prstGeom>
            <a:noFill/>
          </p:spPr>
          <p:txBody>
            <a:bodyPr wrap="none" rtlCol="0">
              <a:spAutoFit/>
            </a:bodyPr>
            <a:lstStyle/>
            <a:p>
              <a:r>
                <a:rPr lang="en-US" altLang="zh-CN" dirty="0" smtClean="0"/>
                <a:t>Flickr</a:t>
              </a:r>
              <a:endParaRPr lang="zh-CN" altLang="en-US" dirty="0"/>
            </a:p>
          </p:txBody>
        </p:sp>
      </p:grpSp>
      <p:graphicFrame>
        <p:nvGraphicFramePr>
          <p:cNvPr id="4098" name="Object 2"/>
          <p:cNvGraphicFramePr>
            <a:graphicFrameLocks noChangeAspect="1"/>
          </p:cNvGraphicFramePr>
          <p:nvPr/>
        </p:nvGraphicFramePr>
        <p:xfrm>
          <a:off x="6043613" y="4833938"/>
          <a:ext cx="2530475" cy="1481137"/>
        </p:xfrm>
        <a:graphic>
          <a:graphicData uri="http://schemas.openxmlformats.org/presentationml/2006/ole">
            <mc:AlternateContent xmlns:mc="http://schemas.openxmlformats.org/markup-compatibility/2006">
              <mc:Choice xmlns:v="urn:schemas-microsoft-com:vml" Requires="v">
                <p:oleObj spid="_x0000_s4320" name="公式" r:id="rId7" imgW="2234880" imgH="1307880" progId="Equation.3">
                  <p:embed/>
                </p:oleObj>
              </mc:Choice>
              <mc:Fallback>
                <p:oleObj name="公式" r:id="rId7" imgW="2234880" imgH="1307880" progId="Equation.3">
                  <p:embed/>
                  <p:pic>
                    <p:nvPicPr>
                      <p:cNvPr id="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43613" y="4833938"/>
                        <a:ext cx="2530475" cy="14811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a:xfrm>
            <a:off x="0" y="897"/>
            <a:ext cx="9144000" cy="1143000"/>
          </a:xfrm>
          <a:prstGeom prst="rect">
            <a:avLst/>
          </a:prstGeom>
          <a:solidFill>
            <a:schemeClr val="tx1">
              <a:lumMod val="75000"/>
              <a:lumOff val="25000"/>
            </a:schemeClr>
          </a:solidFill>
        </p:spPr>
        <p:txBody>
          <a:bodyPr anchor="ctr"/>
          <a:lstStyle/>
          <a:p>
            <a:pPr algn="l"/>
            <a:r>
              <a:rPr lang="en-US" altLang="zh-CN" dirty="0" smtClean="0">
                <a:solidFill>
                  <a:schemeClr val="bg1"/>
                </a:solidFill>
              </a:rPr>
              <a:t>    Examples instances - </a:t>
            </a:r>
            <a:r>
              <a:rPr lang="en-US" altLang="zh-CN" i="1" dirty="0" smtClean="0">
                <a:solidFill>
                  <a:schemeClr val="bg1"/>
                </a:solidFill>
              </a:rPr>
              <a:t>Oxford</a:t>
            </a:r>
            <a:endParaRPr lang="zh-CN" altLang="en-US" i="1" dirty="0">
              <a:solidFill>
                <a:schemeClr val="bg1"/>
              </a:solidFill>
            </a:endParaRPr>
          </a:p>
        </p:txBody>
      </p:sp>
      <p:sp>
        <p:nvSpPr>
          <p:cNvPr id="3" name="文本占位符 2"/>
          <p:cNvSpPr>
            <a:spLocks noGrp="1"/>
          </p:cNvSpPr>
          <p:nvPr>
            <p:ph type="body" idx="1"/>
          </p:nvPr>
        </p:nvSpPr>
        <p:spPr/>
        <p:txBody>
          <a:bodyPr/>
          <a:lstStyle/>
          <a:p>
            <a:endParaRPr lang="zh-CN" altLang="en-US" dirty="0"/>
          </a:p>
        </p:txBody>
      </p:sp>
      <p:pic>
        <p:nvPicPr>
          <p:cNvPr id="5122" name="Picture 2"/>
          <p:cNvPicPr>
            <a:picLocks noChangeAspect="1" noChangeArrowheads="1"/>
          </p:cNvPicPr>
          <p:nvPr/>
        </p:nvPicPr>
        <p:blipFill>
          <a:blip r:embed="rId3" cstate="print"/>
          <a:srcRect/>
          <a:stretch>
            <a:fillRect/>
          </a:stretch>
        </p:blipFill>
        <p:spPr bwMode="auto">
          <a:xfrm>
            <a:off x="1619672" y="1676127"/>
            <a:ext cx="5328592" cy="4910231"/>
          </a:xfrm>
          <a:prstGeom prst="rect">
            <a:avLst/>
          </a:prstGeom>
          <a:noFill/>
          <a:ln w="9525">
            <a:noFill/>
            <a:miter lim="800000"/>
            <a:headEnd/>
            <a:tailEnd/>
          </a:ln>
          <a:effectLst/>
        </p:spPr>
      </p:pic>
      <p:sp>
        <p:nvSpPr>
          <p:cNvPr id="5" name="TextBox 4"/>
          <p:cNvSpPr txBox="1"/>
          <p:nvPr/>
        </p:nvSpPr>
        <p:spPr>
          <a:xfrm>
            <a:off x="251520" y="2420888"/>
            <a:ext cx="1440160" cy="738664"/>
          </a:xfrm>
          <a:prstGeom prst="rect">
            <a:avLst/>
          </a:prstGeom>
          <a:noFill/>
        </p:spPr>
        <p:txBody>
          <a:bodyPr wrap="square" rtlCol="0">
            <a:spAutoFit/>
          </a:bodyPr>
          <a:lstStyle/>
          <a:p>
            <a:r>
              <a:rPr lang="en-US" altLang="zh-CN" sz="1400" dirty="0" smtClean="0"/>
              <a:t>mined instances among the 11 landmarks</a:t>
            </a:r>
            <a:endParaRPr lang="zh-CN" altLang="en-US" sz="1400" dirty="0"/>
          </a:p>
        </p:txBody>
      </p:sp>
      <p:sp>
        <p:nvSpPr>
          <p:cNvPr id="7" name="TextBox 6"/>
          <p:cNvSpPr txBox="1"/>
          <p:nvPr/>
        </p:nvSpPr>
        <p:spPr>
          <a:xfrm>
            <a:off x="288032" y="4706560"/>
            <a:ext cx="1403648" cy="738664"/>
          </a:xfrm>
          <a:prstGeom prst="rect">
            <a:avLst/>
          </a:prstGeom>
          <a:noFill/>
        </p:spPr>
        <p:txBody>
          <a:bodyPr wrap="square" rtlCol="0">
            <a:spAutoFit/>
          </a:bodyPr>
          <a:lstStyle/>
          <a:p>
            <a:r>
              <a:rPr lang="en-US" altLang="zh-CN" sz="1400" dirty="0" smtClean="0"/>
              <a:t>mined instances in our own annotation</a:t>
            </a:r>
            <a:endParaRPr lang="zh-CN" altLang="en-US" sz="1400" dirty="0"/>
          </a:p>
        </p:txBody>
      </p:sp>
      <p:cxnSp>
        <p:nvCxnSpPr>
          <p:cNvPr id="9" name="直接连接符 8"/>
          <p:cNvCxnSpPr/>
          <p:nvPr/>
        </p:nvCxnSpPr>
        <p:spPr>
          <a:xfrm>
            <a:off x="179512" y="3851621"/>
            <a:ext cx="67320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7308304" y="2852936"/>
            <a:ext cx="720080" cy="432048"/>
          </a:xfrm>
          <a:prstGeom prst="rect">
            <a:avLst/>
          </a:prstGeom>
          <a:noFill/>
          <a:ln>
            <a:solidFill>
              <a:srgbClr val="30E8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7308304" y="2132856"/>
            <a:ext cx="720080" cy="432048"/>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11"/>
          <p:cNvSpPr txBox="1"/>
          <p:nvPr/>
        </p:nvSpPr>
        <p:spPr>
          <a:xfrm>
            <a:off x="8028384" y="2185119"/>
            <a:ext cx="1440160" cy="307777"/>
          </a:xfrm>
          <a:prstGeom prst="rect">
            <a:avLst/>
          </a:prstGeom>
          <a:noFill/>
        </p:spPr>
        <p:txBody>
          <a:bodyPr wrap="square" rtlCol="0">
            <a:spAutoFit/>
          </a:bodyPr>
          <a:lstStyle/>
          <a:p>
            <a:r>
              <a:rPr lang="en-US" altLang="zh-CN" sz="1400" dirty="0" smtClean="0"/>
              <a:t>False alarm</a:t>
            </a:r>
            <a:endParaRPr lang="zh-CN" altLang="en-US" sz="1400" dirty="0"/>
          </a:p>
        </p:txBody>
      </p:sp>
      <p:sp>
        <p:nvSpPr>
          <p:cNvPr id="13" name="TextBox 12"/>
          <p:cNvSpPr txBox="1"/>
          <p:nvPr/>
        </p:nvSpPr>
        <p:spPr>
          <a:xfrm>
            <a:off x="8028384" y="2905199"/>
            <a:ext cx="1440160" cy="307777"/>
          </a:xfrm>
          <a:prstGeom prst="rect">
            <a:avLst/>
          </a:prstGeom>
          <a:noFill/>
        </p:spPr>
        <p:txBody>
          <a:bodyPr wrap="square" rtlCol="0">
            <a:spAutoFit/>
          </a:bodyPr>
          <a:lstStyle/>
          <a:p>
            <a:r>
              <a:rPr lang="en-US" altLang="zh-CN" sz="1400" dirty="0" smtClean="0"/>
              <a:t>“Junk” objects</a:t>
            </a:r>
            <a:endParaRPr lang="zh-CN" altLang="en-US" sz="1400" dirty="0"/>
          </a:p>
        </p:txBody>
      </p:sp>
      <p:sp>
        <p:nvSpPr>
          <p:cNvPr id="14" name="矩形 13"/>
          <p:cNvSpPr/>
          <p:nvPr/>
        </p:nvSpPr>
        <p:spPr>
          <a:xfrm>
            <a:off x="7236296" y="3284984"/>
            <a:ext cx="1872208" cy="830997"/>
          </a:xfrm>
          <a:prstGeom prst="rect">
            <a:avLst/>
          </a:prstGeom>
        </p:spPr>
        <p:txBody>
          <a:bodyPr wrap="square">
            <a:spAutoFit/>
          </a:bodyPr>
          <a:lstStyle/>
          <a:p>
            <a:r>
              <a:rPr lang="en-US" altLang="zh-CN" sz="1200" i="1" dirty="0" smtClean="0"/>
              <a:t>Junk</a:t>
            </a:r>
            <a:r>
              <a:rPr lang="en-US" altLang="zh-CN" sz="1200" dirty="0" smtClean="0"/>
              <a:t> - Less than 25% of the object is visible, or there are very high levels of occlusion or distortion.</a:t>
            </a:r>
            <a:endParaRPr lang="en-US" altLang="zh-CN" sz="1200"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rot="5400000">
            <a:off x="6260432" y="2543997"/>
            <a:ext cx="2640278" cy="2560757"/>
          </a:xfrm>
          <a:prstGeom prst="rect">
            <a:avLst/>
          </a:prstGeom>
          <a:noFill/>
          <a:ln w="9525">
            <a:noFill/>
            <a:miter lim="800000"/>
            <a:headEnd/>
            <a:tailEnd/>
          </a:ln>
        </p:spPr>
      </p:pic>
      <p:sp>
        <p:nvSpPr>
          <p:cNvPr id="2" name="标题 1"/>
          <p:cNvSpPr>
            <a:spLocks noGrp="1"/>
          </p:cNvSpPr>
          <p:nvPr>
            <p:ph type="title"/>
          </p:nvPr>
        </p:nvSpPr>
        <p:spPr>
          <a:xfrm>
            <a:off x="0" y="897"/>
            <a:ext cx="9144000" cy="1143000"/>
          </a:xfrm>
          <a:prstGeom prst="rect">
            <a:avLst/>
          </a:prstGeom>
          <a:solidFill>
            <a:schemeClr val="tx1">
              <a:lumMod val="75000"/>
              <a:lumOff val="25000"/>
            </a:schemeClr>
          </a:solidFill>
        </p:spPr>
        <p:txBody>
          <a:bodyPr anchor="ctr"/>
          <a:lstStyle/>
          <a:p>
            <a:pPr algn="l"/>
            <a:r>
              <a:rPr lang="en-US" altLang="zh-CN" dirty="0" smtClean="0">
                <a:solidFill>
                  <a:schemeClr val="bg1"/>
                </a:solidFill>
              </a:rPr>
              <a:t>    Main Challenge</a:t>
            </a:r>
            <a:r>
              <a:rPr lang="zh-CN" altLang="en-US" dirty="0" smtClean="0">
                <a:solidFill>
                  <a:schemeClr val="bg1"/>
                </a:solidFill>
              </a:rPr>
              <a:t> </a:t>
            </a:r>
            <a:r>
              <a:rPr lang="en-US" altLang="zh-CN" dirty="0" smtClean="0">
                <a:solidFill>
                  <a:schemeClr val="bg1"/>
                </a:solidFill>
              </a:rPr>
              <a:t>&amp;</a:t>
            </a:r>
            <a:r>
              <a:rPr lang="zh-CN" altLang="en-US" dirty="0" smtClean="0">
                <a:solidFill>
                  <a:schemeClr val="bg1"/>
                </a:solidFill>
              </a:rPr>
              <a:t> </a:t>
            </a:r>
            <a:r>
              <a:rPr lang="en-US" altLang="zh-CN" dirty="0" smtClean="0">
                <a:solidFill>
                  <a:schemeClr val="bg1"/>
                </a:solidFill>
              </a:rPr>
              <a:t>Related</a:t>
            </a:r>
            <a:r>
              <a:rPr lang="zh-CN" altLang="en-US" dirty="0" smtClean="0">
                <a:solidFill>
                  <a:schemeClr val="bg1"/>
                </a:solidFill>
              </a:rPr>
              <a:t> </a:t>
            </a:r>
            <a:r>
              <a:rPr lang="en-US" altLang="zh-CN" dirty="0" smtClean="0">
                <a:solidFill>
                  <a:schemeClr val="bg1"/>
                </a:solidFill>
              </a:rPr>
              <a:t>works</a:t>
            </a:r>
            <a:endParaRPr lang="zh-CN" altLang="en-US" dirty="0">
              <a:solidFill>
                <a:schemeClr val="bg1"/>
              </a:solidFill>
            </a:endParaRPr>
          </a:p>
        </p:txBody>
      </p:sp>
      <p:sp>
        <p:nvSpPr>
          <p:cNvPr id="3" name="文本占位符 2"/>
          <p:cNvSpPr>
            <a:spLocks noGrp="1"/>
          </p:cNvSpPr>
          <p:nvPr>
            <p:ph type="body" idx="1"/>
          </p:nvPr>
        </p:nvSpPr>
        <p:spPr>
          <a:xfrm>
            <a:off x="0" y="1484784"/>
            <a:ext cx="6984776" cy="4967700"/>
          </a:xfrm>
        </p:spPr>
        <p:txBody>
          <a:bodyPr>
            <a:normAutofit/>
          </a:bodyPr>
          <a:lstStyle/>
          <a:p>
            <a:r>
              <a:rPr lang="en-US" altLang="zh-CN" sz="2800" dirty="0" smtClean="0"/>
              <a:t>Discover </a:t>
            </a:r>
            <a:r>
              <a:rPr lang="en-US" altLang="zh-CN" sz="2800" i="1" dirty="0" smtClean="0">
                <a:solidFill>
                  <a:schemeClr val="accent1"/>
                </a:solidFill>
              </a:rPr>
              <a:t>small</a:t>
            </a:r>
            <a:r>
              <a:rPr lang="en-US" altLang="zh-CN" sz="2800" dirty="0" smtClean="0"/>
              <a:t> instances in </a:t>
            </a:r>
            <a:r>
              <a:rPr lang="en-US" altLang="zh-CN" sz="2800" i="1" dirty="0" smtClean="0">
                <a:solidFill>
                  <a:schemeClr val="accent1"/>
                </a:solidFill>
              </a:rPr>
              <a:t>large</a:t>
            </a:r>
            <a:r>
              <a:rPr lang="en-US" altLang="zh-CN" sz="2800" dirty="0" smtClean="0"/>
              <a:t> collection</a:t>
            </a:r>
          </a:p>
          <a:p>
            <a:r>
              <a:rPr lang="en-US" altLang="zh-CN" sz="2800" dirty="0" smtClean="0"/>
              <a:t>Previous works against this challenge</a:t>
            </a:r>
          </a:p>
          <a:p>
            <a:pPr lvl="1" indent="-285750">
              <a:buFont typeface="Arial" pitchFamily="34" charset="0"/>
              <a:buChar char="•"/>
            </a:pPr>
            <a:r>
              <a:rPr lang="en-US" altLang="zh-CN" sz="2400" dirty="0" smtClean="0"/>
              <a:t>Small instance mining</a:t>
            </a:r>
          </a:p>
          <a:p>
            <a:pPr lvl="2" indent="-285750"/>
            <a:r>
              <a:rPr lang="en-US" altLang="zh-CN" dirty="0" smtClean="0"/>
              <a:t>optimization - Tan09; Yuan07; Liu10</a:t>
            </a:r>
            <a:endParaRPr lang="en-US" altLang="zh-CN" sz="1800" dirty="0" smtClean="0"/>
          </a:p>
          <a:p>
            <a:pPr lvl="2" indent="-285750"/>
            <a:r>
              <a:rPr lang="en-US" altLang="zh-CN" dirty="0"/>
              <a:t>f</a:t>
            </a:r>
            <a:r>
              <a:rPr lang="en-US" altLang="zh-CN" dirty="0" smtClean="0"/>
              <a:t>requent </a:t>
            </a:r>
            <a:r>
              <a:rPr lang="en-US" altLang="zh-CN" dirty="0" err="1" smtClean="0"/>
              <a:t>itemset</a:t>
            </a:r>
            <a:r>
              <a:rPr lang="en-US" altLang="zh-CN" dirty="0" smtClean="0"/>
              <a:t> mining - Quack08</a:t>
            </a:r>
            <a:endParaRPr lang="en-US" altLang="zh-CN" sz="1800" dirty="0" smtClean="0"/>
          </a:p>
          <a:p>
            <a:pPr lvl="2" indent="-285750"/>
            <a:r>
              <a:rPr lang="en-US" altLang="zh-CN" dirty="0" smtClean="0"/>
              <a:t>clustering - Sivic04</a:t>
            </a:r>
          </a:p>
          <a:p>
            <a:pPr lvl="2" indent="-285750"/>
            <a:r>
              <a:rPr lang="en-US" altLang="zh-CN" dirty="0" smtClean="0"/>
              <a:t>hashing: Chum09</a:t>
            </a:r>
            <a:endParaRPr lang="en-US" altLang="zh-CN" sz="3600" dirty="0" smtClean="0"/>
          </a:p>
          <a:p>
            <a:pPr lvl="1" indent="-285750">
              <a:buFont typeface="Arial" pitchFamily="34" charset="0"/>
              <a:buChar char="•"/>
            </a:pPr>
            <a:r>
              <a:rPr lang="en-US" altLang="zh-CN" sz="2400" dirty="0"/>
              <a:t>f</a:t>
            </a:r>
            <a:r>
              <a:rPr lang="en-US" altLang="zh-CN" sz="2400" dirty="0" smtClean="0"/>
              <a:t>rame level instances – mostly </a:t>
            </a:r>
            <a:r>
              <a:rPr lang="en-US" altLang="zh-CN" sz="2400" i="1" dirty="0" smtClean="0"/>
              <a:t>landmarks</a:t>
            </a:r>
          </a:p>
          <a:p>
            <a:pPr lvl="2" indent="-285750"/>
            <a:r>
              <a:rPr lang="en-US" altLang="zh-CN" dirty="0" smtClean="0"/>
              <a:t>graph clustering: Philbin08</a:t>
            </a:r>
          </a:p>
          <a:p>
            <a:pPr lvl="2" indent="-285750"/>
            <a:r>
              <a:rPr lang="en-US" altLang="zh-CN" dirty="0" smtClean="0"/>
              <a:t>hashing: Chum10</a:t>
            </a:r>
          </a:p>
        </p:txBody>
      </p:sp>
      <p:cxnSp>
        <p:nvCxnSpPr>
          <p:cNvPr id="4" name="直接箭头连接符 3"/>
          <p:cNvCxnSpPr/>
          <p:nvPr/>
        </p:nvCxnSpPr>
        <p:spPr>
          <a:xfrm>
            <a:off x="6274454" y="5093275"/>
            <a:ext cx="2743188" cy="0"/>
          </a:xfrm>
          <a:prstGeom prst="straightConnector1">
            <a:avLst/>
          </a:prstGeom>
          <a:ln>
            <a:solidFill>
              <a:schemeClr val="tx1"/>
            </a:solidFill>
            <a:tailEnd type="arrow"/>
          </a:ln>
        </p:spPr>
        <p:style>
          <a:lnRef idx="2">
            <a:schemeClr val="accent3"/>
          </a:lnRef>
          <a:fillRef idx="0">
            <a:schemeClr val="accent3"/>
          </a:fillRef>
          <a:effectRef idx="1">
            <a:schemeClr val="accent3"/>
          </a:effectRef>
          <a:fontRef idx="minor">
            <a:schemeClr val="tx1"/>
          </a:fontRef>
        </p:style>
      </p:cxnSp>
      <p:cxnSp>
        <p:nvCxnSpPr>
          <p:cNvPr id="5" name="直接箭头连接符 4"/>
          <p:cNvCxnSpPr>
            <a:endCxn id="30" idx="2"/>
          </p:cNvCxnSpPr>
          <p:nvPr/>
        </p:nvCxnSpPr>
        <p:spPr>
          <a:xfrm flipV="1">
            <a:off x="6281338" y="2481863"/>
            <a:ext cx="8557" cy="2621902"/>
          </a:xfrm>
          <a:prstGeom prst="straightConnector1">
            <a:avLst/>
          </a:prstGeom>
          <a:ln>
            <a:solidFill>
              <a:schemeClr val="tx1"/>
            </a:solidFill>
            <a:tailEnd type="arrow"/>
          </a:ln>
        </p:spPr>
        <p:style>
          <a:lnRef idx="2">
            <a:schemeClr val="accent3"/>
          </a:lnRef>
          <a:fillRef idx="0">
            <a:schemeClr val="accent3"/>
          </a:fillRef>
          <a:effectRef idx="1">
            <a:schemeClr val="accent3"/>
          </a:effectRef>
          <a:fontRef idx="minor">
            <a:schemeClr val="tx1"/>
          </a:fontRef>
        </p:style>
      </p:cxnSp>
      <p:sp>
        <p:nvSpPr>
          <p:cNvPr id="6" name="TextBox 5"/>
          <p:cNvSpPr txBox="1"/>
          <p:nvPr/>
        </p:nvSpPr>
        <p:spPr>
          <a:xfrm rot="16200000">
            <a:off x="5036804" y="3636726"/>
            <a:ext cx="2349361" cy="482571"/>
          </a:xfrm>
          <a:prstGeom prst="rect">
            <a:avLst/>
          </a:prstGeom>
          <a:noFill/>
        </p:spPr>
        <p:txBody>
          <a:bodyPr vert="eaVert" wrap="square" rtlCol="0">
            <a:spAutoFit/>
          </a:bodyPr>
          <a:lstStyle/>
          <a:p>
            <a:pPr>
              <a:spcBef>
                <a:spcPts val="200"/>
              </a:spcBef>
            </a:pPr>
            <a:r>
              <a:rPr lang="en-US" altLang="zh-CN" sz="1200" b="1" dirty="0" smtClean="0">
                <a:solidFill>
                  <a:schemeClr val="tx2"/>
                </a:solidFill>
              </a:rPr>
              <a:t>10</a:t>
            </a:r>
            <a:r>
              <a:rPr lang="en-US" altLang="zh-CN" sz="1200" b="1" baseline="30000" dirty="0" smtClean="0">
                <a:solidFill>
                  <a:schemeClr val="tx2"/>
                </a:solidFill>
              </a:rPr>
              <a:t>6</a:t>
            </a:r>
          </a:p>
          <a:p>
            <a:pPr>
              <a:spcBef>
                <a:spcPts val="200"/>
              </a:spcBef>
            </a:pPr>
            <a:endParaRPr lang="en-US" altLang="zh-CN" sz="1200" b="1" dirty="0" smtClean="0">
              <a:solidFill>
                <a:schemeClr val="tx2"/>
              </a:solidFill>
            </a:endParaRPr>
          </a:p>
          <a:p>
            <a:pPr>
              <a:spcBef>
                <a:spcPts val="200"/>
              </a:spcBef>
            </a:pPr>
            <a:r>
              <a:rPr lang="en-US" altLang="zh-CN" sz="1200" b="1" dirty="0" smtClean="0">
                <a:solidFill>
                  <a:schemeClr val="tx2"/>
                </a:solidFill>
              </a:rPr>
              <a:t>10</a:t>
            </a:r>
            <a:r>
              <a:rPr lang="en-US" altLang="zh-CN" sz="1200" b="1" baseline="30000" dirty="0" smtClean="0">
                <a:solidFill>
                  <a:schemeClr val="tx2"/>
                </a:solidFill>
              </a:rPr>
              <a:t>5</a:t>
            </a:r>
          </a:p>
          <a:p>
            <a:pPr>
              <a:spcBef>
                <a:spcPts val="200"/>
              </a:spcBef>
            </a:pPr>
            <a:endParaRPr lang="en-US" altLang="zh-CN" sz="1200" b="1" baseline="30000" dirty="0" smtClean="0">
              <a:solidFill>
                <a:schemeClr val="tx2"/>
              </a:solidFill>
            </a:endParaRPr>
          </a:p>
          <a:p>
            <a:pPr>
              <a:spcBef>
                <a:spcPts val="200"/>
              </a:spcBef>
            </a:pPr>
            <a:r>
              <a:rPr lang="en-US" altLang="zh-CN" sz="1200" b="1" dirty="0" smtClean="0">
                <a:solidFill>
                  <a:schemeClr val="tx2"/>
                </a:solidFill>
              </a:rPr>
              <a:t>10</a:t>
            </a:r>
            <a:r>
              <a:rPr lang="en-US" altLang="zh-CN" sz="1200" b="1" baseline="30000" dirty="0" smtClean="0">
                <a:solidFill>
                  <a:schemeClr val="tx2"/>
                </a:solidFill>
              </a:rPr>
              <a:t>4</a:t>
            </a:r>
          </a:p>
          <a:p>
            <a:pPr>
              <a:spcBef>
                <a:spcPts val="200"/>
              </a:spcBef>
            </a:pPr>
            <a:endParaRPr lang="en-US" altLang="zh-CN" sz="1200" b="1" dirty="0" smtClean="0">
              <a:solidFill>
                <a:schemeClr val="tx2"/>
              </a:solidFill>
            </a:endParaRPr>
          </a:p>
          <a:p>
            <a:pPr>
              <a:spcBef>
                <a:spcPts val="200"/>
              </a:spcBef>
            </a:pPr>
            <a:r>
              <a:rPr lang="en-US" altLang="zh-CN" sz="1200" b="1" dirty="0" smtClean="0">
                <a:solidFill>
                  <a:schemeClr val="tx2"/>
                </a:solidFill>
              </a:rPr>
              <a:t>10</a:t>
            </a:r>
            <a:r>
              <a:rPr lang="en-US" altLang="zh-CN" sz="1200" b="1" baseline="30000" dirty="0" smtClean="0">
                <a:solidFill>
                  <a:schemeClr val="tx2"/>
                </a:solidFill>
              </a:rPr>
              <a:t>3</a:t>
            </a:r>
          </a:p>
          <a:p>
            <a:pPr>
              <a:spcBef>
                <a:spcPts val="200"/>
              </a:spcBef>
            </a:pPr>
            <a:endParaRPr lang="en-US" altLang="zh-CN" sz="1200" b="1" baseline="30000" dirty="0" smtClean="0">
              <a:solidFill>
                <a:schemeClr val="tx2"/>
              </a:solidFill>
            </a:endParaRPr>
          </a:p>
          <a:p>
            <a:pPr>
              <a:spcBef>
                <a:spcPts val="200"/>
              </a:spcBef>
            </a:pPr>
            <a:r>
              <a:rPr lang="en-US" altLang="zh-CN" sz="1200" b="1" dirty="0" smtClean="0">
                <a:solidFill>
                  <a:schemeClr val="tx2"/>
                </a:solidFill>
              </a:rPr>
              <a:t>10</a:t>
            </a:r>
            <a:r>
              <a:rPr lang="en-US" altLang="zh-CN" sz="1200" b="1" baseline="30000" dirty="0" smtClean="0">
                <a:solidFill>
                  <a:schemeClr val="tx2"/>
                </a:solidFill>
              </a:rPr>
              <a:t>2</a:t>
            </a:r>
          </a:p>
          <a:p>
            <a:pPr>
              <a:spcBef>
                <a:spcPts val="200"/>
              </a:spcBef>
            </a:pPr>
            <a:endParaRPr lang="en-US" altLang="zh-CN" sz="1200" b="1" dirty="0" smtClean="0">
              <a:solidFill>
                <a:schemeClr val="tx2"/>
              </a:solidFill>
            </a:endParaRPr>
          </a:p>
          <a:p>
            <a:pPr>
              <a:spcBef>
                <a:spcPts val="200"/>
              </a:spcBef>
            </a:pPr>
            <a:r>
              <a:rPr lang="en-US" altLang="zh-CN" sz="1200" b="1" dirty="0" smtClean="0">
                <a:solidFill>
                  <a:schemeClr val="tx2"/>
                </a:solidFill>
              </a:rPr>
              <a:t>10</a:t>
            </a:r>
            <a:r>
              <a:rPr lang="en-US" altLang="zh-CN" sz="1200" b="1" baseline="30000" dirty="0" smtClean="0">
                <a:solidFill>
                  <a:schemeClr val="tx2"/>
                </a:solidFill>
              </a:rPr>
              <a:t>1</a:t>
            </a:r>
            <a:endParaRPr lang="zh-CN" altLang="en-US" sz="1200" b="1" baseline="30000" dirty="0">
              <a:solidFill>
                <a:schemeClr val="tx2"/>
              </a:solidFill>
            </a:endParaRPr>
          </a:p>
        </p:txBody>
      </p:sp>
      <p:sp>
        <p:nvSpPr>
          <p:cNvPr id="7" name="TextBox 6"/>
          <p:cNvSpPr txBox="1"/>
          <p:nvPr/>
        </p:nvSpPr>
        <p:spPr>
          <a:xfrm>
            <a:off x="6319968" y="5062309"/>
            <a:ext cx="2625470" cy="276999"/>
          </a:xfrm>
          <a:prstGeom prst="rect">
            <a:avLst/>
          </a:prstGeom>
          <a:noFill/>
        </p:spPr>
        <p:txBody>
          <a:bodyPr wrap="square" rtlCol="0">
            <a:spAutoFit/>
          </a:bodyPr>
          <a:lstStyle/>
          <a:p>
            <a:r>
              <a:rPr lang="en-US" altLang="zh-CN" sz="1200" b="1" dirty="0" smtClean="0">
                <a:solidFill>
                  <a:schemeClr val="tx2"/>
                </a:solidFill>
                <a:latin typeface="Times New Roman" pitchFamily="18" charset="0"/>
                <a:cs typeface="Times New Roman" pitchFamily="18" charset="0"/>
              </a:rPr>
              <a:t>large-instance</a:t>
            </a:r>
            <a:r>
              <a:rPr lang="zh-CN" altLang="en-US" sz="1200" b="1" dirty="0" smtClean="0">
                <a:solidFill>
                  <a:schemeClr val="tx2"/>
                </a:solidFill>
                <a:latin typeface="Times New Roman" pitchFamily="18" charset="0"/>
                <a:cs typeface="Times New Roman" pitchFamily="18" charset="0"/>
              </a:rPr>
              <a:t>               </a:t>
            </a:r>
            <a:r>
              <a:rPr lang="en-US" altLang="zh-CN" sz="1200" b="1" dirty="0" smtClean="0">
                <a:solidFill>
                  <a:schemeClr val="tx2"/>
                </a:solidFill>
                <a:latin typeface="Times New Roman" pitchFamily="18" charset="0"/>
                <a:cs typeface="Times New Roman" pitchFamily="18" charset="0"/>
              </a:rPr>
              <a:t>small</a:t>
            </a:r>
            <a:r>
              <a:rPr lang="en-US" altLang="zh-CN" sz="1200" b="1" dirty="0">
                <a:solidFill>
                  <a:schemeClr val="tx2"/>
                </a:solidFill>
                <a:latin typeface="Times New Roman" pitchFamily="18" charset="0"/>
                <a:cs typeface="Times New Roman" pitchFamily="18" charset="0"/>
              </a:rPr>
              <a:t>-instance</a:t>
            </a:r>
            <a:endParaRPr lang="zh-CN" altLang="en-US" sz="1200" b="1" dirty="0">
              <a:solidFill>
                <a:schemeClr val="tx2"/>
              </a:solidFill>
              <a:latin typeface="Times New Roman" pitchFamily="18" charset="0"/>
              <a:cs typeface="Times New Roman" pitchFamily="18" charset="0"/>
            </a:endParaRPr>
          </a:p>
        </p:txBody>
      </p:sp>
      <p:sp>
        <p:nvSpPr>
          <p:cNvPr id="13" name="矩形 12"/>
          <p:cNvSpPr/>
          <p:nvPr/>
        </p:nvSpPr>
        <p:spPr>
          <a:xfrm>
            <a:off x="7851636" y="4736177"/>
            <a:ext cx="683200" cy="276999"/>
          </a:xfrm>
          <a:prstGeom prst="rect">
            <a:avLst/>
          </a:prstGeom>
        </p:spPr>
        <p:txBody>
          <a:bodyPr wrap="none">
            <a:spAutoFit/>
          </a:bodyPr>
          <a:lstStyle/>
          <a:p>
            <a:r>
              <a:rPr lang="en-US" altLang="zh-CN" sz="1200" dirty="0" smtClean="0">
                <a:latin typeface="Comic Sans MS" pitchFamily="66" charset="0"/>
              </a:rPr>
              <a:t>Tan09 </a:t>
            </a:r>
            <a:endParaRPr lang="zh-CN" altLang="en-US" sz="1200" dirty="0">
              <a:latin typeface="Comic Sans MS" pitchFamily="66" charset="0"/>
            </a:endParaRPr>
          </a:p>
        </p:txBody>
      </p:sp>
      <p:sp>
        <p:nvSpPr>
          <p:cNvPr id="14" name="矩形 13"/>
          <p:cNvSpPr/>
          <p:nvPr/>
        </p:nvSpPr>
        <p:spPr>
          <a:xfrm>
            <a:off x="7857006" y="4376137"/>
            <a:ext cx="710451" cy="276999"/>
          </a:xfrm>
          <a:prstGeom prst="rect">
            <a:avLst/>
          </a:prstGeom>
        </p:spPr>
        <p:txBody>
          <a:bodyPr wrap="none">
            <a:spAutoFit/>
          </a:bodyPr>
          <a:lstStyle/>
          <a:p>
            <a:r>
              <a:rPr lang="en-US" altLang="zh-CN" sz="1200" dirty="0" smtClean="0">
                <a:latin typeface="Comic Sans MS" pitchFamily="66" charset="0"/>
              </a:rPr>
              <a:t>Yuan07</a:t>
            </a:r>
            <a:endParaRPr lang="zh-CN" altLang="en-US" sz="1200" dirty="0">
              <a:latin typeface="Comic Sans MS" pitchFamily="66" charset="0"/>
            </a:endParaRPr>
          </a:p>
        </p:txBody>
      </p:sp>
      <p:sp>
        <p:nvSpPr>
          <p:cNvPr id="15" name="矩形 14"/>
          <p:cNvSpPr/>
          <p:nvPr/>
        </p:nvSpPr>
        <p:spPr>
          <a:xfrm>
            <a:off x="7856908" y="4106959"/>
            <a:ext cx="556563" cy="276999"/>
          </a:xfrm>
          <a:prstGeom prst="rect">
            <a:avLst/>
          </a:prstGeom>
        </p:spPr>
        <p:txBody>
          <a:bodyPr wrap="none">
            <a:spAutoFit/>
          </a:bodyPr>
          <a:lstStyle/>
          <a:p>
            <a:r>
              <a:rPr lang="en-US" altLang="zh-CN" sz="1200" dirty="0" smtClean="0">
                <a:latin typeface="Comic Sans MS" pitchFamily="66" charset="0"/>
              </a:rPr>
              <a:t>Liu10</a:t>
            </a:r>
            <a:endParaRPr lang="zh-CN" altLang="en-US" sz="1200" dirty="0">
              <a:latin typeface="Comic Sans MS" pitchFamily="66" charset="0"/>
            </a:endParaRPr>
          </a:p>
        </p:txBody>
      </p:sp>
      <p:sp>
        <p:nvSpPr>
          <p:cNvPr id="16" name="矩形 15"/>
          <p:cNvSpPr/>
          <p:nvPr/>
        </p:nvSpPr>
        <p:spPr>
          <a:xfrm>
            <a:off x="7847383" y="3893567"/>
            <a:ext cx="829073" cy="276999"/>
          </a:xfrm>
          <a:prstGeom prst="rect">
            <a:avLst/>
          </a:prstGeom>
        </p:spPr>
        <p:txBody>
          <a:bodyPr wrap="none">
            <a:spAutoFit/>
          </a:bodyPr>
          <a:lstStyle/>
          <a:p>
            <a:r>
              <a:rPr lang="en-US" altLang="zh-CN" sz="1200" dirty="0" smtClean="0">
                <a:latin typeface="Comic Sans MS" pitchFamily="66" charset="0"/>
              </a:rPr>
              <a:t>Quack08</a:t>
            </a:r>
            <a:endParaRPr lang="zh-CN" altLang="en-US" sz="1200" dirty="0">
              <a:latin typeface="Comic Sans MS" pitchFamily="66" charset="0"/>
            </a:endParaRPr>
          </a:p>
        </p:txBody>
      </p:sp>
      <p:sp>
        <p:nvSpPr>
          <p:cNvPr id="18" name="矩形 17"/>
          <p:cNvSpPr/>
          <p:nvPr/>
        </p:nvSpPr>
        <p:spPr>
          <a:xfrm>
            <a:off x="7856908" y="3584049"/>
            <a:ext cx="721672" cy="276999"/>
          </a:xfrm>
          <a:prstGeom prst="rect">
            <a:avLst/>
          </a:prstGeom>
        </p:spPr>
        <p:txBody>
          <a:bodyPr wrap="none">
            <a:spAutoFit/>
          </a:bodyPr>
          <a:lstStyle/>
          <a:p>
            <a:r>
              <a:rPr lang="en-US" altLang="zh-CN" sz="1200" dirty="0" smtClean="0">
                <a:latin typeface="Comic Sans MS" pitchFamily="66" charset="0"/>
              </a:rPr>
              <a:t>Sivic04</a:t>
            </a:r>
            <a:endParaRPr lang="zh-CN" altLang="en-US" sz="1200" dirty="0">
              <a:latin typeface="Comic Sans MS" pitchFamily="66" charset="0"/>
            </a:endParaRPr>
          </a:p>
        </p:txBody>
      </p:sp>
      <p:sp>
        <p:nvSpPr>
          <p:cNvPr id="19" name="矩形 18"/>
          <p:cNvSpPr/>
          <p:nvPr/>
        </p:nvSpPr>
        <p:spPr>
          <a:xfrm>
            <a:off x="6516216" y="2708920"/>
            <a:ext cx="729687" cy="276999"/>
          </a:xfrm>
          <a:prstGeom prst="rect">
            <a:avLst/>
          </a:prstGeom>
        </p:spPr>
        <p:txBody>
          <a:bodyPr wrap="none">
            <a:spAutoFit/>
          </a:bodyPr>
          <a:lstStyle/>
          <a:p>
            <a:r>
              <a:rPr lang="en-US" altLang="zh-CN" sz="1200" dirty="0" smtClean="0">
                <a:latin typeface="Comic Sans MS" pitchFamily="66" charset="0"/>
              </a:rPr>
              <a:t>Chum10</a:t>
            </a:r>
            <a:endParaRPr lang="zh-CN" altLang="en-US" sz="1200" dirty="0">
              <a:latin typeface="Comic Sans MS" pitchFamily="66" charset="0"/>
            </a:endParaRPr>
          </a:p>
        </p:txBody>
      </p:sp>
      <p:sp>
        <p:nvSpPr>
          <p:cNvPr id="20" name="矩形 19"/>
          <p:cNvSpPr/>
          <p:nvPr/>
        </p:nvSpPr>
        <p:spPr>
          <a:xfrm>
            <a:off x="7851734" y="3368025"/>
            <a:ext cx="755335" cy="276999"/>
          </a:xfrm>
          <a:prstGeom prst="rect">
            <a:avLst/>
          </a:prstGeom>
        </p:spPr>
        <p:txBody>
          <a:bodyPr wrap="none">
            <a:spAutoFit/>
          </a:bodyPr>
          <a:lstStyle/>
          <a:p>
            <a:r>
              <a:rPr lang="en-US" altLang="zh-CN" sz="1200" dirty="0" smtClean="0">
                <a:latin typeface="Comic Sans MS" pitchFamily="66" charset="0"/>
              </a:rPr>
              <a:t>Chum09</a:t>
            </a:r>
            <a:endParaRPr lang="zh-CN" altLang="en-US" sz="1200" dirty="0">
              <a:latin typeface="Comic Sans MS" pitchFamily="66" charset="0"/>
            </a:endParaRPr>
          </a:p>
        </p:txBody>
      </p:sp>
      <p:sp>
        <p:nvSpPr>
          <p:cNvPr id="21" name="矩形 20"/>
          <p:cNvSpPr/>
          <p:nvPr/>
        </p:nvSpPr>
        <p:spPr>
          <a:xfrm>
            <a:off x="6516216" y="2863969"/>
            <a:ext cx="869149" cy="276999"/>
          </a:xfrm>
          <a:prstGeom prst="rect">
            <a:avLst/>
          </a:prstGeom>
        </p:spPr>
        <p:txBody>
          <a:bodyPr wrap="square">
            <a:spAutoFit/>
          </a:bodyPr>
          <a:lstStyle/>
          <a:p>
            <a:r>
              <a:rPr lang="en-US" altLang="zh-CN" sz="1200" dirty="0" smtClean="0">
                <a:latin typeface="Comic Sans MS" pitchFamily="66" charset="0"/>
              </a:rPr>
              <a:t>Philbin08</a:t>
            </a:r>
            <a:endParaRPr lang="zh-CN" altLang="en-US" sz="1200" dirty="0">
              <a:latin typeface="Comic Sans MS" pitchFamily="66" charset="0"/>
            </a:endParaRPr>
          </a:p>
        </p:txBody>
      </p:sp>
      <p:sp>
        <p:nvSpPr>
          <p:cNvPr id="30" name="TextBox 29"/>
          <p:cNvSpPr txBox="1"/>
          <p:nvPr/>
        </p:nvSpPr>
        <p:spPr>
          <a:xfrm>
            <a:off x="5868144" y="2204864"/>
            <a:ext cx="843501" cy="276999"/>
          </a:xfrm>
          <a:prstGeom prst="rect">
            <a:avLst/>
          </a:prstGeom>
          <a:noFill/>
        </p:spPr>
        <p:txBody>
          <a:bodyPr wrap="none" rtlCol="0">
            <a:spAutoFit/>
          </a:bodyPr>
          <a:lstStyle/>
          <a:p>
            <a:r>
              <a:rPr lang="en-US" altLang="zh-CN" sz="1200" b="1" dirty="0" smtClean="0">
                <a:solidFill>
                  <a:schemeClr val="tx2"/>
                </a:solidFill>
                <a:latin typeface="Times New Roman" pitchFamily="18" charset="0"/>
                <a:cs typeface="Times New Roman" pitchFamily="18" charset="0"/>
              </a:rPr>
              <a:t>data-scale</a:t>
            </a:r>
            <a:endParaRPr lang="zh-CN" altLang="en-US" sz="1200" b="1" dirty="0">
              <a:solidFill>
                <a:schemeClr val="tx2"/>
              </a:solidFill>
              <a:latin typeface="Times New Roman" pitchFamily="18" charset="0"/>
              <a:cs typeface="Times New Roman" pitchFamily="18" charset="0"/>
            </a:endParaRPr>
          </a:p>
        </p:txBody>
      </p:sp>
      <p:pic>
        <p:nvPicPr>
          <p:cNvPr id="2056" name="Picture 8"/>
          <p:cNvPicPr>
            <a:picLocks noChangeAspect="1" noChangeArrowheads="1"/>
          </p:cNvPicPr>
          <p:nvPr/>
        </p:nvPicPr>
        <p:blipFill>
          <a:blip r:embed="rId4" cstate="print"/>
          <a:srcRect/>
          <a:stretch>
            <a:fillRect/>
          </a:stretch>
        </p:blipFill>
        <p:spPr bwMode="auto">
          <a:xfrm rot="16200000">
            <a:off x="7507468" y="4817999"/>
            <a:ext cx="193184" cy="1781346"/>
          </a:xfrm>
          <a:prstGeom prst="rect">
            <a:avLst/>
          </a:prstGeom>
          <a:noFill/>
          <a:ln w="9525">
            <a:noFill/>
            <a:miter lim="800000"/>
            <a:headEnd/>
            <a:tailEnd/>
          </a:ln>
        </p:spPr>
      </p:pic>
      <p:sp>
        <p:nvSpPr>
          <p:cNvPr id="41" name="TextBox 40"/>
          <p:cNvSpPr txBox="1"/>
          <p:nvPr/>
        </p:nvSpPr>
        <p:spPr>
          <a:xfrm>
            <a:off x="6669659" y="5725435"/>
            <a:ext cx="1877437" cy="276999"/>
          </a:xfrm>
          <a:prstGeom prst="rect">
            <a:avLst/>
          </a:prstGeom>
          <a:noFill/>
        </p:spPr>
        <p:txBody>
          <a:bodyPr wrap="none" rtlCol="0">
            <a:spAutoFit/>
          </a:bodyPr>
          <a:lstStyle/>
          <a:p>
            <a:pPr algn="ctr"/>
            <a:r>
              <a:rPr lang="en-US" altLang="zh-CN" sz="1200" dirty="0" smtClean="0">
                <a:latin typeface="BatangChe" pitchFamily="49" charset="-127"/>
                <a:ea typeface="BatangChe" pitchFamily="49" charset="-127"/>
              </a:rPr>
              <a:t>easy              hard</a:t>
            </a:r>
          </a:p>
        </p:txBody>
      </p:sp>
      <p:sp>
        <p:nvSpPr>
          <p:cNvPr id="42" name="矩形 41"/>
          <p:cNvSpPr/>
          <p:nvPr/>
        </p:nvSpPr>
        <p:spPr>
          <a:xfrm>
            <a:off x="6876854" y="5348343"/>
            <a:ext cx="1492716" cy="276999"/>
          </a:xfrm>
          <a:prstGeom prst="rect">
            <a:avLst/>
          </a:prstGeom>
        </p:spPr>
        <p:txBody>
          <a:bodyPr wrap="none">
            <a:spAutoFit/>
          </a:bodyPr>
          <a:lstStyle/>
          <a:p>
            <a:pPr algn="ctr"/>
            <a:r>
              <a:rPr lang="en-US" altLang="zh-CN" sz="1200" dirty="0" smtClean="0">
                <a:latin typeface="BatangChe" pitchFamily="49" charset="-127"/>
                <a:ea typeface="BatangChe" pitchFamily="49" charset="-127"/>
              </a:rPr>
              <a:t>mining difficulty</a:t>
            </a:r>
            <a:endParaRPr lang="zh-CN" altLang="en-US" sz="1200" dirty="0">
              <a:latin typeface="BatangChe" pitchFamily="49" charset="-127"/>
              <a:ea typeface="BatangChe" pitchFamily="49" charset="-127"/>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897"/>
            <a:ext cx="9144000" cy="1143000"/>
          </a:xfrm>
          <a:prstGeom prst="rect">
            <a:avLst/>
          </a:prstGeom>
          <a:solidFill>
            <a:schemeClr val="tx1">
              <a:lumMod val="75000"/>
              <a:lumOff val="25000"/>
            </a:schemeClr>
          </a:solidFill>
        </p:spPr>
        <p:txBody>
          <a:bodyPr anchor="ctr"/>
          <a:lstStyle/>
          <a:p>
            <a:pPr algn="l"/>
            <a:r>
              <a:rPr lang="zh-CN" altLang="en-US" dirty="0" smtClean="0">
                <a:solidFill>
                  <a:schemeClr val="bg1"/>
                </a:solidFill>
              </a:rPr>
              <a:t> </a:t>
            </a:r>
            <a:r>
              <a:rPr lang="en-US" altLang="zh-CN" dirty="0">
                <a:solidFill>
                  <a:schemeClr val="bg1"/>
                </a:solidFill>
              </a:rPr>
              <a:t>Related</a:t>
            </a:r>
            <a:r>
              <a:rPr lang="zh-CN" altLang="en-US" dirty="0">
                <a:solidFill>
                  <a:schemeClr val="bg1"/>
                </a:solidFill>
              </a:rPr>
              <a:t> </a:t>
            </a:r>
            <a:r>
              <a:rPr lang="en-US" altLang="zh-CN" dirty="0">
                <a:solidFill>
                  <a:schemeClr val="bg1"/>
                </a:solidFill>
              </a:rPr>
              <a:t>works</a:t>
            </a:r>
            <a:endParaRPr lang="zh-CN" altLang="en-US" dirty="0">
              <a:solidFill>
                <a:schemeClr val="bg1"/>
              </a:solidFill>
            </a:endParaRPr>
          </a:p>
        </p:txBody>
      </p:sp>
      <p:sp>
        <p:nvSpPr>
          <p:cNvPr id="49" name="文本占位符 2"/>
          <p:cNvSpPr txBox="1">
            <a:spLocks/>
          </p:cNvSpPr>
          <p:nvPr/>
        </p:nvSpPr>
        <p:spPr>
          <a:xfrm>
            <a:off x="31344" y="1484784"/>
            <a:ext cx="9112655" cy="4967700"/>
          </a:xfrm>
          <a:prstGeom prst="rect">
            <a:avLst/>
          </a:prstGeom>
        </p:spPr>
        <p:txBody>
          <a:bodyPr vert="horz" lIns="91425" tIns="91425" rIns="91425" bIns="91425" rtlCol="0" anchor="t" anchorCtr="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altLang="zh-CN" sz="3600" dirty="0" smtClean="0"/>
              <a:t>Most popular approach is </a:t>
            </a:r>
            <a:r>
              <a:rPr lang="en-US" altLang="zh-CN" sz="3600" dirty="0" smtClean="0">
                <a:solidFill>
                  <a:schemeClr val="tx2"/>
                </a:solidFill>
              </a:rPr>
              <a:t>m</a:t>
            </a:r>
            <a:r>
              <a:rPr kumimoji="0" lang="en-US" altLang="zh-CN" sz="3600" b="0" i="0" u="none" strike="noStrike" kern="1200" cap="none" spc="0" normalizeH="0" baseline="0" noProof="0" dirty="0" smtClean="0">
                <a:ln>
                  <a:noFill/>
                </a:ln>
                <a:solidFill>
                  <a:schemeClr val="tx2"/>
                </a:solidFill>
                <a:effectLst/>
                <a:uLnTx/>
                <a:uFillTx/>
              </a:rPr>
              <a:t>in-Hash over</a:t>
            </a:r>
            <a:r>
              <a:rPr kumimoji="0" lang="en-US" altLang="zh-CN" sz="3600" b="0" i="0" u="none" strike="noStrike" kern="1200" cap="none" spc="0" normalizeH="0" noProof="0" dirty="0" smtClean="0">
                <a:ln>
                  <a:noFill/>
                </a:ln>
                <a:solidFill>
                  <a:schemeClr val="tx2"/>
                </a:solidFill>
                <a:effectLst/>
                <a:uLnTx/>
                <a:uFillTx/>
              </a:rPr>
              <a:t> images</a:t>
            </a:r>
            <a:r>
              <a:rPr kumimoji="0" lang="zh-CN" altLang="en-US" sz="3600" b="0" i="0" u="none" strike="noStrike" kern="1200" cap="none" spc="0" normalizeH="0" noProof="0" dirty="0" smtClean="0">
                <a:ln>
                  <a:noFill/>
                </a:ln>
                <a:solidFill>
                  <a:schemeClr val="tx2"/>
                </a:solidFill>
                <a:effectLst/>
                <a:uLnTx/>
                <a:uFillTx/>
              </a:rPr>
              <a:t> </a:t>
            </a:r>
            <a:r>
              <a:rPr kumimoji="0" lang="en-US" altLang="zh-CN" sz="3600" b="0" i="0" u="none" strike="noStrike" kern="1200" cap="none" spc="0" normalizeH="0" noProof="0" dirty="0" smtClean="0">
                <a:ln>
                  <a:noFill/>
                </a:ln>
                <a:solidFill>
                  <a:schemeClr val="tx2"/>
                </a:solidFill>
                <a:effectLst/>
                <a:uLnTx/>
                <a:uFillTx/>
              </a:rPr>
              <a:t>(</a:t>
            </a:r>
            <a:r>
              <a:rPr kumimoji="0" lang="en-US" altLang="zh-CN" sz="3600" b="0" i="0" u="none" strike="noStrike" kern="1200" cap="none" spc="0" normalizeH="0" noProof="0" dirty="0" err="1" smtClean="0">
                <a:ln>
                  <a:noFill/>
                </a:ln>
                <a:solidFill>
                  <a:schemeClr val="tx2"/>
                </a:solidFill>
                <a:effectLst/>
                <a:uLnTx/>
                <a:uFillTx/>
              </a:rPr>
              <a:t>BoW</a:t>
            </a:r>
            <a:r>
              <a:rPr lang="zh-CN" altLang="zh-CN" sz="3600" dirty="0">
                <a:solidFill>
                  <a:schemeClr val="tx2"/>
                </a:solidFill>
              </a:rPr>
              <a:t> </a:t>
            </a:r>
            <a:r>
              <a:rPr lang="en-US" altLang="zh-CN" sz="3600" dirty="0" smtClean="0">
                <a:solidFill>
                  <a:schemeClr val="tx2"/>
                </a:solidFill>
              </a:rPr>
              <a:t>feature)</a:t>
            </a:r>
            <a:endParaRPr kumimoji="0" lang="en-US" altLang="zh-CN" sz="3600" b="0" i="0" u="none" strike="noStrike" kern="1200" cap="none" spc="0" normalizeH="0" baseline="0" noProof="0" dirty="0" smtClean="0">
              <a:ln>
                <a:noFill/>
              </a:ln>
              <a:solidFill>
                <a:schemeClr val="tx2"/>
              </a:solidFill>
              <a:effectLst/>
              <a:uLnTx/>
              <a:uFillTx/>
            </a:endParaRPr>
          </a:p>
          <a:p>
            <a:pPr marL="685800" lvl="1" indent="-285750">
              <a:spcBef>
                <a:spcPct val="20000"/>
              </a:spcBef>
              <a:buFont typeface="Wingdings" pitchFamily="2" charset="2"/>
              <a:buChar char="ü"/>
            </a:pPr>
            <a:r>
              <a:rPr lang="en-US" altLang="zh-CN" sz="2400" dirty="0" smtClean="0">
                <a:solidFill>
                  <a:srgbClr val="00B050"/>
                </a:solidFill>
              </a:rPr>
              <a:t>Efficient</a:t>
            </a:r>
            <a:r>
              <a:rPr lang="zh-CN" altLang="en-US" sz="2400" dirty="0" smtClean="0">
                <a:solidFill>
                  <a:srgbClr val="00B050"/>
                </a:solidFill>
              </a:rPr>
              <a:t>: </a:t>
            </a:r>
            <a:r>
              <a:rPr lang="en-US" altLang="zh-CN" sz="2400" dirty="0" smtClean="0">
                <a:solidFill>
                  <a:srgbClr val="00B050"/>
                </a:solidFill>
              </a:rPr>
              <a:t>Sub-linear</a:t>
            </a:r>
            <a:r>
              <a:rPr kumimoji="0" lang="en-US" altLang="zh-CN" sz="2400" b="0" i="0" u="none" strike="noStrike" kern="1200" cap="none" spc="0" normalizeH="0" noProof="0" dirty="0" smtClean="0">
                <a:ln>
                  <a:noFill/>
                </a:ln>
                <a:solidFill>
                  <a:srgbClr val="00B050"/>
                </a:solidFill>
                <a:effectLst/>
                <a:uLnTx/>
                <a:uFillTx/>
              </a:rPr>
              <a:t>  time complexity</a:t>
            </a:r>
            <a:endParaRPr kumimoji="0" lang="en-US" altLang="zh-CN" sz="2400" b="0" i="0" u="none" strike="noStrike" kern="1200" cap="none" spc="0" normalizeH="0" baseline="0" noProof="0" dirty="0" smtClean="0">
              <a:ln>
                <a:noFill/>
              </a:ln>
              <a:solidFill>
                <a:srgbClr val="00B050"/>
              </a:solidFill>
              <a:effectLst/>
              <a:uLnTx/>
              <a:uFillTx/>
            </a:endParaRPr>
          </a:p>
          <a:p>
            <a:pPr marL="685800" lvl="1" indent="-285750">
              <a:spcBef>
                <a:spcPct val="20000"/>
              </a:spcBef>
              <a:buFont typeface="Wingdings" pitchFamily="2" charset="2"/>
              <a:buChar char="ü"/>
            </a:pPr>
            <a:r>
              <a:rPr lang="en-US" altLang="zh-CN" sz="2400" dirty="0" smtClean="0">
                <a:solidFill>
                  <a:srgbClr val="00B050"/>
                </a:solidFill>
              </a:rPr>
              <a:t>Probability of collision = </a:t>
            </a:r>
            <a:r>
              <a:rPr lang="en-US" altLang="zh-CN" sz="2400" dirty="0" err="1" smtClean="0">
                <a:solidFill>
                  <a:srgbClr val="00B050"/>
                </a:solidFill>
              </a:rPr>
              <a:t>Jaccard</a:t>
            </a:r>
            <a:r>
              <a:rPr lang="en-US" altLang="zh-CN" sz="2400" dirty="0" smtClean="0">
                <a:solidFill>
                  <a:srgbClr val="00B050"/>
                </a:solidFill>
              </a:rPr>
              <a:t> similarity (</a:t>
            </a:r>
            <a:r>
              <a:rPr lang="el-GR" altLang="zh-CN" sz="2400" dirty="0" smtClean="0">
                <a:solidFill>
                  <a:srgbClr val="00B050"/>
                </a:solidFill>
              </a:rPr>
              <a:t>ε</a:t>
            </a:r>
            <a:r>
              <a:rPr lang="en-US" altLang="zh-CN" sz="2400" dirty="0" smtClean="0">
                <a:solidFill>
                  <a:srgbClr val="00B050"/>
                </a:solidFill>
              </a:rPr>
              <a:t>) between items</a:t>
            </a:r>
            <a:endParaRPr kumimoji="0" lang="en-US" altLang="zh-CN" sz="2400" b="0" i="0" u="none" strike="noStrike" kern="1200" cap="none" spc="0" normalizeH="0" baseline="0" noProof="0" dirty="0" smtClean="0">
              <a:ln>
                <a:noFill/>
              </a:ln>
              <a:solidFill>
                <a:srgbClr val="00B050"/>
              </a:solidFill>
              <a:effectLst/>
              <a:uLnTx/>
              <a:uFillTx/>
            </a:endParaRPr>
          </a:p>
          <a:p>
            <a:pPr marL="685800" lvl="1" indent="-285750">
              <a:spcBef>
                <a:spcPct val="20000"/>
              </a:spcBef>
              <a:buFont typeface="Calibri" pitchFamily="34" charset="0"/>
              <a:buChar char="X"/>
            </a:pPr>
            <a:r>
              <a:rPr lang="en-US" altLang="zh-CN" sz="2400" dirty="0">
                <a:solidFill>
                  <a:srgbClr val="C00000"/>
                </a:solidFill>
              </a:rPr>
              <a:t>S</a:t>
            </a:r>
            <a:r>
              <a:rPr lang="en-US" altLang="zh-CN" sz="2400" dirty="0" smtClean="0">
                <a:solidFill>
                  <a:srgbClr val="C00000"/>
                </a:solidFill>
              </a:rPr>
              <a:t>ensitive to </a:t>
            </a:r>
            <a:r>
              <a:rPr lang="el-GR" altLang="zh-CN" sz="2400" dirty="0" smtClean="0">
                <a:solidFill>
                  <a:srgbClr val="C00000"/>
                </a:solidFill>
              </a:rPr>
              <a:t>ε</a:t>
            </a:r>
            <a:r>
              <a:rPr lang="en-US" altLang="zh-CN" sz="2400" dirty="0" smtClean="0">
                <a:solidFill>
                  <a:srgbClr val="C00000"/>
                </a:solidFill>
              </a:rPr>
              <a:t>: only works for highly similar items</a:t>
            </a:r>
          </a:p>
          <a:p>
            <a:pPr marL="685800" lvl="1" indent="-285750">
              <a:spcBef>
                <a:spcPct val="20000"/>
              </a:spcBef>
              <a:buFont typeface="Calibri" pitchFamily="34" charset="0"/>
              <a:buChar char="X"/>
            </a:pPr>
            <a:r>
              <a:rPr lang="en-US" altLang="zh-CN" sz="2400" dirty="0" smtClean="0">
                <a:solidFill>
                  <a:srgbClr val="C00000"/>
                </a:solidFill>
              </a:rPr>
              <a:t>Large number of</a:t>
            </a:r>
            <a:r>
              <a:rPr kumimoji="0" lang="en-US" altLang="zh-CN" sz="2400" b="0" i="0" u="none" strike="noStrike" kern="1200" cap="none" spc="0" normalizeH="0" baseline="0" noProof="0" dirty="0" smtClean="0">
                <a:ln>
                  <a:noFill/>
                </a:ln>
                <a:solidFill>
                  <a:srgbClr val="C00000"/>
                </a:solidFill>
                <a:effectLst/>
                <a:uLnTx/>
                <a:uFillTx/>
              </a:rPr>
              <a:t> random collision</a:t>
            </a:r>
          </a:p>
          <a:p>
            <a:pPr marL="685800" lvl="1" indent="-285750">
              <a:spcBef>
                <a:spcPct val="20000"/>
              </a:spcBef>
              <a:buFont typeface="Arial" pitchFamily="34" charset="0"/>
              <a:buChar char="•"/>
            </a:pPr>
            <a:r>
              <a:rPr lang="en-US" altLang="zh-CN" sz="2800" dirty="0" smtClean="0"/>
              <a:t>not suitable for instance-level mining</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897"/>
            <a:ext cx="9144000" cy="1143000"/>
          </a:xfrm>
          <a:prstGeom prst="rect">
            <a:avLst/>
          </a:prstGeom>
          <a:solidFill>
            <a:schemeClr val="tx1">
              <a:lumMod val="75000"/>
              <a:lumOff val="25000"/>
            </a:schemeClr>
          </a:solidFill>
        </p:spPr>
        <p:txBody>
          <a:bodyPr anchor="ctr"/>
          <a:lstStyle/>
          <a:p>
            <a:pPr algn="l"/>
            <a:r>
              <a:rPr lang="en-US" altLang="zh-CN" dirty="0" smtClean="0">
                <a:solidFill>
                  <a:schemeClr val="bg1"/>
                </a:solidFill>
              </a:rPr>
              <a:t>    System Overview</a:t>
            </a:r>
            <a:endParaRPr lang="zh-CN" altLang="en-US" dirty="0">
              <a:solidFill>
                <a:schemeClr val="bg1"/>
              </a:solidFill>
            </a:endParaRPr>
          </a:p>
        </p:txBody>
      </p:sp>
      <p:grpSp>
        <p:nvGrpSpPr>
          <p:cNvPr id="6" name="组合 106"/>
          <p:cNvGrpSpPr/>
          <p:nvPr/>
        </p:nvGrpSpPr>
        <p:grpSpPr>
          <a:xfrm>
            <a:off x="611560" y="2599169"/>
            <a:ext cx="1240822" cy="1250890"/>
            <a:chOff x="3214677" y="618061"/>
            <a:chExt cx="1512228" cy="1399077"/>
          </a:xfrm>
        </p:grpSpPr>
        <p:grpSp>
          <p:nvGrpSpPr>
            <p:cNvPr id="7" name="Group 92"/>
            <p:cNvGrpSpPr/>
            <p:nvPr/>
          </p:nvGrpSpPr>
          <p:grpSpPr>
            <a:xfrm>
              <a:off x="3214677" y="628499"/>
              <a:ext cx="1512228" cy="1388639"/>
              <a:chOff x="1981200" y="4682673"/>
              <a:chExt cx="914400" cy="839668"/>
            </a:xfrm>
          </p:grpSpPr>
          <p:grpSp>
            <p:nvGrpSpPr>
              <p:cNvPr id="9" name="Group 81"/>
              <p:cNvGrpSpPr/>
              <p:nvPr/>
            </p:nvGrpSpPr>
            <p:grpSpPr>
              <a:xfrm>
                <a:off x="1981200" y="4760340"/>
                <a:ext cx="914400" cy="762001"/>
                <a:chOff x="-1676400" y="3463504"/>
                <a:chExt cx="2946400" cy="1565696"/>
              </a:xfrm>
              <a:scene3d>
                <a:camera prst="isometricTopUp"/>
                <a:lightRig rig="threePt" dir="t"/>
              </a:scene3d>
            </p:grpSpPr>
            <p:pic>
              <p:nvPicPr>
                <p:cNvPr id="11" name="Picture 2"/>
                <p:cNvPicPr>
                  <a:picLocks noChangeAspect="1" noChangeArrowheads="1"/>
                </p:cNvPicPr>
                <p:nvPr/>
              </p:nvPicPr>
              <p:blipFill>
                <a:blip r:embed="rId3" cstate="print"/>
                <a:srcRect t="41832" r="21951" b="42122"/>
                <a:stretch>
                  <a:fillRect/>
                </a:stretch>
              </p:blipFill>
              <p:spPr bwMode="auto">
                <a:xfrm flipV="1">
                  <a:off x="-1676400" y="3886200"/>
                  <a:ext cx="2946400" cy="609600"/>
                </a:xfrm>
                <a:prstGeom prst="rect">
                  <a:avLst/>
                </a:prstGeom>
                <a:noFill/>
                <a:ln w="9525">
                  <a:noFill/>
                  <a:miter lim="800000"/>
                  <a:headEnd/>
                  <a:tailEnd/>
                </a:ln>
              </p:spPr>
            </p:pic>
            <p:pic>
              <p:nvPicPr>
                <p:cNvPr id="12" name="Picture 2"/>
                <p:cNvPicPr>
                  <a:picLocks noChangeAspect="1" noChangeArrowheads="1"/>
                </p:cNvPicPr>
                <p:nvPr/>
              </p:nvPicPr>
              <p:blipFill>
                <a:blip r:embed="rId3" cstate="print"/>
                <a:srcRect t="63896" r="21951" b="20058"/>
                <a:stretch>
                  <a:fillRect/>
                </a:stretch>
              </p:blipFill>
              <p:spPr bwMode="auto">
                <a:xfrm flipV="1">
                  <a:off x="-1676400" y="4419600"/>
                  <a:ext cx="2946400" cy="609600"/>
                </a:xfrm>
                <a:prstGeom prst="rect">
                  <a:avLst/>
                </a:prstGeom>
                <a:noFill/>
                <a:ln w="9525">
                  <a:noFill/>
                  <a:miter lim="800000"/>
                  <a:headEnd/>
                  <a:tailEnd/>
                </a:ln>
              </p:spPr>
            </p:pic>
            <p:pic>
              <p:nvPicPr>
                <p:cNvPr id="13" name="Picture 2"/>
                <p:cNvPicPr>
                  <a:picLocks noChangeAspect="1" noChangeArrowheads="1"/>
                </p:cNvPicPr>
                <p:nvPr/>
              </p:nvPicPr>
              <p:blipFill>
                <a:blip r:embed="rId3" cstate="print"/>
                <a:srcRect t="85959" r="21951" b="2006"/>
                <a:stretch>
                  <a:fillRect/>
                </a:stretch>
              </p:blipFill>
              <p:spPr bwMode="auto">
                <a:xfrm flipV="1">
                  <a:off x="-1676400" y="3463504"/>
                  <a:ext cx="2946400" cy="457200"/>
                </a:xfrm>
                <a:prstGeom prst="rect">
                  <a:avLst/>
                </a:prstGeom>
                <a:noFill/>
                <a:ln w="9525">
                  <a:noFill/>
                  <a:miter lim="800000"/>
                  <a:headEnd/>
                  <a:tailEnd/>
                </a:ln>
              </p:spPr>
            </p:pic>
          </p:grpSp>
          <p:sp>
            <p:nvSpPr>
              <p:cNvPr id="10" name="Rectangle 83"/>
              <p:cNvSpPr/>
              <p:nvPr/>
            </p:nvSpPr>
            <p:spPr>
              <a:xfrm>
                <a:off x="2081106" y="4682673"/>
                <a:ext cx="689767" cy="243469"/>
              </a:xfrm>
              <a:prstGeom prst="roundRect">
                <a:avLst/>
              </a:prstGeom>
              <a:solidFill>
                <a:schemeClr val="tx1">
                  <a:lumMod val="85000"/>
                  <a:lumOff val="1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
          <p:nvSpPr>
            <p:cNvPr id="8" name="TextBox 7"/>
            <p:cNvSpPr txBox="1"/>
            <p:nvPr/>
          </p:nvSpPr>
          <p:spPr>
            <a:xfrm>
              <a:off x="3390233" y="618061"/>
              <a:ext cx="1156879" cy="413085"/>
            </a:xfrm>
            <a:prstGeom prst="rect">
              <a:avLst/>
            </a:prstGeom>
            <a:noFill/>
          </p:spPr>
          <p:txBody>
            <a:bodyPr wrap="square" rtlCol="0">
              <a:spAutoFit/>
            </a:bodyPr>
            <a:lstStyle/>
            <a:p>
              <a:r>
                <a:rPr lang="en-US" b="1" dirty="0" smtClean="0">
                  <a:solidFill>
                    <a:schemeClr val="bg1"/>
                  </a:solidFill>
                </a:rPr>
                <a:t>Dataset</a:t>
              </a:r>
              <a:endParaRPr lang="en-US" b="1" dirty="0">
                <a:solidFill>
                  <a:schemeClr val="bg1"/>
                </a:solidFill>
              </a:endParaRPr>
            </a:p>
          </p:txBody>
        </p:sp>
      </p:grpSp>
      <p:grpSp>
        <p:nvGrpSpPr>
          <p:cNvPr id="45" name="组合 44"/>
          <p:cNvGrpSpPr/>
          <p:nvPr/>
        </p:nvGrpSpPr>
        <p:grpSpPr>
          <a:xfrm>
            <a:off x="4235554" y="3874360"/>
            <a:ext cx="1260166" cy="523220"/>
            <a:chOff x="4246160" y="3398755"/>
            <a:chExt cx="1260166" cy="523220"/>
          </a:xfrm>
        </p:grpSpPr>
        <p:sp>
          <p:nvSpPr>
            <p:cNvPr id="16" name="圆角矩形 15"/>
            <p:cNvSpPr/>
            <p:nvPr/>
          </p:nvSpPr>
          <p:spPr>
            <a:xfrm>
              <a:off x="4516158" y="3421601"/>
              <a:ext cx="990168" cy="500066"/>
            </a:xfrm>
            <a:prstGeom prst="round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dirty="0"/>
            </a:p>
          </p:txBody>
        </p:sp>
        <p:sp>
          <p:nvSpPr>
            <p:cNvPr id="17" name="TextBox 16"/>
            <p:cNvSpPr txBox="1"/>
            <p:nvPr/>
          </p:nvSpPr>
          <p:spPr>
            <a:xfrm>
              <a:off x="4498574" y="3398755"/>
              <a:ext cx="1007752" cy="523220"/>
            </a:xfrm>
            <a:prstGeom prst="rect">
              <a:avLst/>
            </a:prstGeom>
            <a:noFill/>
          </p:spPr>
          <p:txBody>
            <a:bodyPr wrap="square" rtlCol="0">
              <a:spAutoFit/>
            </a:bodyPr>
            <a:lstStyle/>
            <a:p>
              <a:pPr algn="ctr"/>
              <a:r>
                <a:rPr lang="en-US" altLang="zh-CN" sz="1400" b="1" dirty="0" smtClean="0">
                  <a:solidFill>
                    <a:schemeClr val="bg1"/>
                  </a:solidFill>
                </a:rPr>
                <a:t>Thread Clustering</a:t>
              </a:r>
              <a:endParaRPr lang="en-US" sz="1400" b="1" dirty="0">
                <a:solidFill>
                  <a:schemeClr val="bg1"/>
                </a:solidFill>
              </a:endParaRPr>
            </a:p>
          </p:txBody>
        </p:sp>
        <p:sp>
          <p:nvSpPr>
            <p:cNvPr id="18" name="右箭头 17"/>
            <p:cNvSpPr/>
            <p:nvPr/>
          </p:nvSpPr>
          <p:spPr>
            <a:xfrm>
              <a:off x="4246160" y="3571876"/>
              <a:ext cx="228123" cy="214314"/>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 name="组合 38"/>
          <p:cNvGrpSpPr/>
          <p:nvPr/>
        </p:nvGrpSpPr>
        <p:grpSpPr>
          <a:xfrm>
            <a:off x="7131174" y="2749637"/>
            <a:ext cx="1390660" cy="913866"/>
            <a:chOff x="6808266" y="2255953"/>
            <a:chExt cx="1390660" cy="913866"/>
          </a:xfrm>
        </p:grpSpPr>
        <p:sp>
          <p:nvSpPr>
            <p:cNvPr id="20" name="矩形 19"/>
            <p:cNvSpPr/>
            <p:nvPr/>
          </p:nvSpPr>
          <p:spPr>
            <a:xfrm rot="16200000">
              <a:off x="6520266" y="2568348"/>
              <a:ext cx="864000" cy="288000"/>
            </a:xfrm>
            <a:prstGeom prst="rect">
              <a:avLst/>
            </a:prstGeom>
            <a:solidFill>
              <a:schemeClr val="bg1">
                <a:lumMod val="85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sz="1100" b="1" dirty="0">
                <a:solidFill>
                  <a:schemeClr val="tx1"/>
                </a:solidFill>
                <a:latin typeface="Microsoft JhengHei" pitchFamily="34" charset="-120"/>
                <a:ea typeface="Microsoft JhengHei" pitchFamily="34" charset="-120"/>
              </a:endParaRPr>
            </a:p>
          </p:txBody>
        </p:sp>
        <p:sp>
          <p:nvSpPr>
            <p:cNvPr id="21" name="圆角矩形 20"/>
            <p:cNvSpPr/>
            <p:nvPr/>
          </p:nvSpPr>
          <p:spPr>
            <a:xfrm>
              <a:off x="7139427" y="2286358"/>
              <a:ext cx="1008000" cy="362620"/>
            </a:xfrm>
            <a:prstGeom prst="roundRect">
              <a:avLst/>
            </a:prstGeom>
            <a:solidFill>
              <a:schemeClr val="tx1">
                <a:lumMod val="85000"/>
                <a:lumOff val="15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sz="1400" dirty="0">
                <a:latin typeface="Cambria Math" pitchFamily="18" charset="0"/>
                <a:ea typeface="BatangChe" pitchFamily="49" charset="-127"/>
              </a:endParaRPr>
            </a:p>
          </p:txBody>
        </p:sp>
        <p:sp>
          <p:nvSpPr>
            <p:cNvPr id="22" name="圆角矩形 21"/>
            <p:cNvSpPr/>
            <p:nvPr/>
          </p:nvSpPr>
          <p:spPr>
            <a:xfrm>
              <a:off x="7139427" y="2757917"/>
              <a:ext cx="1008000" cy="359321"/>
            </a:xfrm>
            <a:prstGeom prst="roundRect">
              <a:avLst/>
            </a:prstGeom>
            <a:solidFill>
              <a:schemeClr val="tx1">
                <a:lumMod val="85000"/>
                <a:lumOff val="15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sz="1200" dirty="0">
                <a:latin typeface="Cambria Math" pitchFamily="18" charset="0"/>
                <a:ea typeface="BatangChe" pitchFamily="49" charset="-127"/>
              </a:endParaRPr>
            </a:p>
          </p:txBody>
        </p:sp>
        <p:sp>
          <p:nvSpPr>
            <p:cNvPr id="23" name="矩形 22"/>
            <p:cNvSpPr/>
            <p:nvPr/>
          </p:nvSpPr>
          <p:spPr>
            <a:xfrm>
              <a:off x="7111981" y="2724880"/>
              <a:ext cx="1038367" cy="430887"/>
            </a:xfrm>
            <a:prstGeom prst="rect">
              <a:avLst/>
            </a:prstGeom>
          </p:spPr>
          <p:txBody>
            <a:bodyPr wrap="square">
              <a:spAutoFit/>
            </a:bodyPr>
            <a:lstStyle/>
            <a:p>
              <a:pPr algn="ctr"/>
              <a:r>
                <a:rPr lang="en-US" altLang="zh-CN" sz="1100" b="1" dirty="0" smtClean="0">
                  <a:solidFill>
                    <a:schemeClr val="bg1">
                      <a:lumMod val="85000"/>
                    </a:schemeClr>
                  </a:solidFill>
                  <a:ea typeface="Cambria Math" pitchFamily="18" charset="0"/>
                </a:rPr>
                <a:t>Instance </a:t>
              </a:r>
            </a:p>
            <a:p>
              <a:pPr algn="ctr"/>
              <a:r>
                <a:rPr lang="en-US" altLang="zh-CN" sz="1100" b="1" dirty="0" smtClean="0">
                  <a:solidFill>
                    <a:schemeClr val="bg1">
                      <a:lumMod val="85000"/>
                    </a:schemeClr>
                  </a:solidFill>
                  <a:ea typeface="Cambria Math" pitchFamily="18" charset="0"/>
                </a:rPr>
                <a:t>Search</a:t>
              </a:r>
              <a:endParaRPr lang="zh-CN" altLang="en-US" sz="1100" b="1" dirty="0" smtClean="0">
                <a:solidFill>
                  <a:schemeClr val="bg1">
                    <a:lumMod val="85000"/>
                  </a:schemeClr>
                </a:solidFill>
                <a:ea typeface="BatangChe" pitchFamily="49" charset="-127"/>
              </a:endParaRPr>
            </a:p>
          </p:txBody>
        </p:sp>
        <p:sp>
          <p:nvSpPr>
            <p:cNvPr id="24" name="矩形 23"/>
            <p:cNvSpPr/>
            <p:nvPr/>
          </p:nvSpPr>
          <p:spPr>
            <a:xfrm>
              <a:off x="7080905" y="2255953"/>
              <a:ext cx="1118021" cy="430887"/>
            </a:xfrm>
            <a:prstGeom prst="rect">
              <a:avLst/>
            </a:prstGeom>
          </p:spPr>
          <p:txBody>
            <a:bodyPr wrap="square">
              <a:spAutoFit/>
            </a:bodyPr>
            <a:lstStyle/>
            <a:p>
              <a:pPr algn="ctr"/>
              <a:r>
                <a:rPr lang="en-US" altLang="zh-CN" sz="1100" b="1" dirty="0" smtClean="0">
                  <a:solidFill>
                    <a:schemeClr val="bg1">
                      <a:lumMod val="85000"/>
                    </a:schemeClr>
                  </a:solidFill>
                  <a:ea typeface="Cambria Math" pitchFamily="18" charset="0"/>
                </a:rPr>
                <a:t>Multimedia</a:t>
              </a:r>
            </a:p>
            <a:p>
              <a:pPr algn="ctr"/>
              <a:r>
                <a:rPr lang="en-US" altLang="zh-CN" sz="1100" b="1" dirty="0" smtClean="0">
                  <a:solidFill>
                    <a:schemeClr val="bg1">
                      <a:lumMod val="85000"/>
                    </a:schemeClr>
                  </a:solidFill>
                  <a:ea typeface="Cambria Math" pitchFamily="18" charset="0"/>
                </a:rPr>
                <a:t>Summarization</a:t>
              </a:r>
              <a:endParaRPr lang="zh-CN" altLang="en-US" sz="1100" b="1" dirty="0" smtClean="0">
                <a:solidFill>
                  <a:schemeClr val="bg1">
                    <a:lumMod val="85000"/>
                  </a:schemeClr>
                </a:solidFill>
                <a:ea typeface="BatangChe" pitchFamily="49" charset="-127"/>
              </a:endParaRPr>
            </a:p>
          </p:txBody>
        </p:sp>
        <p:sp>
          <p:nvSpPr>
            <p:cNvPr id="25" name="矩形 24"/>
            <p:cNvSpPr/>
            <p:nvPr/>
          </p:nvSpPr>
          <p:spPr>
            <a:xfrm rot="16200000">
              <a:off x="6501358" y="2583601"/>
              <a:ext cx="910827" cy="261610"/>
            </a:xfrm>
            <a:prstGeom prst="rect">
              <a:avLst/>
            </a:prstGeom>
          </p:spPr>
          <p:txBody>
            <a:bodyPr wrap="none">
              <a:spAutoFit/>
            </a:bodyPr>
            <a:lstStyle/>
            <a:p>
              <a:pPr algn="ctr"/>
              <a:r>
                <a:rPr lang="en-US" altLang="zh-CN" sz="1100" b="1" dirty="0" smtClean="0">
                  <a:ea typeface="Microsoft JhengHei" pitchFamily="34" charset="-120"/>
                </a:rPr>
                <a:t>Applications</a:t>
              </a:r>
              <a:endParaRPr lang="zh-CN" altLang="en-US" sz="1100" b="1" dirty="0">
                <a:ea typeface="Microsoft JhengHei" pitchFamily="34" charset="-120"/>
              </a:endParaRPr>
            </a:p>
          </p:txBody>
        </p:sp>
      </p:grpSp>
      <p:cxnSp>
        <p:nvCxnSpPr>
          <p:cNvPr id="28" name="直接箭头连接符 27"/>
          <p:cNvCxnSpPr/>
          <p:nvPr/>
        </p:nvCxnSpPr>
        <p:spPr>
          <a:xfrm rot="5400000" flipH="1" flipV="1">
            <a:off x="3597867" y="3785431"/>
            <a:ext cx="1800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nvGrpSpPr>
          <p:cNvPr id="48" name="组合 47"/>
          <p:cNvGrpSpPr/>
          <p:nvPr/>
        </p:nvGrpSpPr>
        <p:grpSpPr>
          <a:xfrm>
            <a:off x="5667414" y="2564904"/>
            <a:ext cx="1270017" cy="1110680"/>
            <a:chOff x="5678020" y="2089299"/>
            <a:chExt cx="1270017" cy="1110680"/>
          </a:xfrm>
        </p:grpSpPr>
        <p:sp>
          <p:nvSpPr>
            <p:cNvPr id="26" name="TextBox 25"/>
            <p:cNvSpPr txBox="1"/>
            <p:nvPr/>
          </p:nvSpPr>
          <p:spPr>
            <a:xfrm>
              <a:off x="5678020" y="2089299"/>
              <a:ext cx="1270017" cy="276999"/>
            </a:xfrm>
            <a:prstGeom prst="rect">
              <a:avLst/>
            </a:prstGeom>
            <a:noFill/>
          </p:spPr>
          <p:txBody>
            <a:bodyPr wrap="square" rtlCol="0">
              <a:spAutoFit/>
            </a:bodyPr>
            <a:lstStyle/>
            <a:p>
              <a:r>
                <a:rPr lang="en-US" altLang="zh-CN" sz="1200" b="1" dirty="0" smtClean="0">
                  <a:solidFill>
                    <a:schemeClr val="tx2"/>
                  </a:solidFill>
                  <a:cs typeface="Microsoft Himalaya" pitchFamily="2" charset="0"/>
                </a:rPr>
                <a:t>Instance Clusters</a:t>
              </a:r>
              <a:endParaRPr lang="zh-CN" altLang="en-US" sz="1200" b="1" dirty="0">
                <a:solidFill>
                  <a:schemeClr val="tx2"/>
                </a:solidFill>
                <a:cs typeface="Microsoft Himalaya" pitchFamily="2" charset="0"/>
              </a:endParaRPr>
            </a:p>
          </p:txBody>
        </p:sp>
        <p:pic>
          <p:nvPicPr>
            <p:cNvPr id="29" name="Picture 6"/>
            <p:cNvPicPr>
              <a:picLocks noChangeArrowheads="1"/>
            </p:cNvPicPr>
            <p:nvPr/>
          </p:nvPicPr>
          <p:blipFill>
            <a:blip r:embed="rId4" cstate="print"/>
            <a:srcRect/>
            <a:stretch>
              <a:fillRect/>
            </a:stretch>
          </p:blipFill>
          <p:spPr bwMode="auto">
            <a:xfrm>
              <a:off x="5743500" y="2325043"/>
              <a:ext cx="1116000" cy="252000"/>
            </a:xfrm>
            <a:prstGeom prst="rect">
              <a:avLst/>
            </a:prstGeom>
            <a:noFill/>
            <a:ln w="9525">
              <a:solidFill>
                <a:schemeClr val="tx1"/>
              </a:solidFill>
              <a:miter lim="800000"/>
              <a:headEnd/>
              <a:tailEnd/>
            </a:ln>
            <a:effectLst/>
          </p:spPr>
        </p:pic>
        <p:pic>
          <p:nvPicPr>
            <p:cNvPr id="30" name="Picture 7"/>
            <p:cNvPicPr>
              <a:picLocks noChangeArrowheads="1"/>
            </p:cNvPicPr>
            <p:nvPr/>
          </p:nvPicPr>
          <p:blipFill>
            <a:blip r:embed="rId5" cstate="print"/>
            <a:srcRect/>
            <a:stretch>
              <a:fillRect/>
            </a:stretch>
          </p:blipFill>
          <p:spPr bwMode="auto">
            <a:xfrm>
              <a:off x="5743500" y="2635878"/>
              <a:ext cx="1116000" cy="252000"/>
            </a:xfrm>
            <a:prstGeom prst="rect">
              <a:avLst/>
            </a:prstGeom>
            <a:noFill/>
            <a:ln w="9525">
              <a:solidFill>
                <a:schemeClr val="tx1"/>
              </a:solidFill>
              <a:miter lim="800000"/>
              <a:headEnd/>
              <a:tailEnd/>
            </a:ln>
            <a:effectLst/>
          </p:spPr>
        </p:pic>
        <p:pic>
          <p:nvPicPr>
            <p:cNvPr id="31" name="Picture 8"/>
            <p:cNvPicPr>
              <a:picLocks noChangeArrowheads="1"/>
            </p:cNvPicPr>
            <p:nvPr/>
          </p:nvPicPr>
          <p:blipFill>
            <a:blip r:embed="rId6" cstate="print"/>
            <a:srcRect/>
            <a:stretch>
              <a:fillRect/>
            </a:stretch>
          </p:blipFill>
          <p:spPr bwMode="auto">
            <a:xfrm>
              <a:off x="5743500" y="2947979"/>
              <a:ext cx="1116000" cy="252000"/>
            </a:xfrm>
            <a:prstGeom prst="rect">
              <a:avLst/>
            </a:prstGeom>
            <a:noFill/>
            <a:ln w="9525">
              <a:solidFill>
                <a:schemeClr val="tx1"/>
              </a:solidFill>
              <a:miter lim="800000"/>
              <a:headEnd/>
              <a:tailEnd/>
            </a:ln>
            <a:effectLst/>
          </p:spPr>
        </p:pic>
      </p:grpSp>
      <p:grpSp>
        <p:nvGrpSpPr>
          <p:cNvPr id="43" name="组合 42"/>
          <p:cNvGrpSpPr/>
          <p:nvPr/>
        </p:nvGrpSpPr>
        <p:grpSpPr>
          <a:xfrm>
            <a:off x="2847752" y="3866421"/>
            <a:ext cx="1290646" cy="537438"/>
            <a:chOff x="2858358" y="3390816"/>
            <a:chExt cx="1290646" cy="537438"/>
          </a:xfrm>
        </p:grpSpPr>
        <p:sp>
          <p:nvSpPr>
            <p:cNvPr id="14" name="圆角矩形 13"/>
            <p:cNvSpPr/>
            <p:nvPr/>
          </p:nvSpPr>
          <p:spPr>
            <a:xfrm>
              <a:off x="3148872" y="3428188"/>
              <a:ext cx="1000132" cy="500066"/>
            </a:xfrm>
            <a:prstGeom prst="round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dirty="0"/>
            </a:p>
          </p:txBody>
        </p:sp>
        <p:sp>
          <p:nvSpPr>
            <p:cNvPr id="15" name="TextBox 14"/>
            <p:cNvSpPr txBox="1"/>
            <p:nvPr/>
          </p:nvSpPr>
          <p:spPr>
            <a:xfrm>
              <a:off x="3176420" y="3390816"/>
              <a:ext cx="972584" cy="523220"/>
            </a:xfrm>
            <a:prstGeom prst="rect">
              <a:avLst/>
            </a:prstGeom>
            <a:noFill/>
          </p:spPr>
          <p:txBody>
            <a:bodyPr wrap="square" rtlCol="0">
              <a:spAutoFit/>
            </a:bodyPr>
            <a:lstStyle/>
            <a:p>
              <a:pPr algn="ctr"/>
              <a:r>
                <a:rPr lang="en-US" sz="1400" b="1" dirty="0" smtClean="0">
                  <a:solidFill>
                    <a:schemeClr val="bg1"/>
                  </a:solidFill>
                </a:rPr>
                <a:t>Feature Threading</a:t>
              </a:r>
              <a:endParaRPr lang="en-US" sz="1400" b="1" dirty="0">
                <a:solidFill>
                  <a:schemeClr val="bg1"/>
                </a:solidFill>
              </a:endParaRPr>
            </a:p>
          </p:txBody>
        </p:sp>
        <p:sp>
          <p:nvSpPr>
            <p:cNvPr id="35" name="右箭头 34"/>
            <p:cNvSpPr/>
            <p:nvPr/>
          </p:nvSpPr>
          <p:spPr>
            <a:xfrm>
              <a:off x="2858358" y="3571876"/>
              <a:ext cx="252000" cy="216000"/>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4" name="组合 43"/>
          <p:cNvGrpSpPr/>
          <p:nvPr/>
        </p:nvGrpSpPr>
        <p:grpSpPr>
          <a:xfrm>
            <a:off x="1138001" y="3833168"/>
            <a:ext cx="1643075" cy="571503"/>
            <a:chOff x="1148607" y="3357563"/>
            <a:chExt cx="1643075" cy="571503"/>
          </a:xfrm>
        </p:grpSpPr>
        <p:grpSp>
          <p:nvGrpSpPr>
            <p:cNvPr id="32" name="组合 35"/>
            <p:cNvGrpSpPr/>
            <p:nvPr/>
          </p:nvGrpSpPr>
          <p:grpSpPr>
            <a:xfrm>
              <a:off x="1791550" y="3405846"/>
              <a:ext cx="1000132" cy="523220"/>
              <a:chOff x="2143108" y="4135466"/>
              <a:chExt cx="1000132" cy="523220"/>
            </a:xfrm>
          </p:grpSpPr>
          <p:sp>
            <p:nvSpPr>
              <p:cNvPr id="33" name="圆角矩形 32"/>
              <p:cNvSpPr/>
              <p:nvPr/>
            </p:nvSpPr>
            <p:spPr>
              <a:xfrm>
                <a:off x="2143108" y="4143380"/>
                <a:ext cx="1000132" cy="500066"/>
              </a:xfrm>
              <a:prstGeom prst="round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dirty="0"/>
              </a:p>
            </p:txBody>
          </p:sp>
          <p:sp>
            <p:nvSpPr>
              <p:cNvPr id="34" name="TextBox 33"/>
              <p:cNvSpPr txBox="1"/>
              <p:nvPr/>
            </p:nvSpPr>
            <p:spPr>
              <a:xfrm>
                <a:off x="2158348" y="4135466"/>
                <a:ext cx="977272" cy="523220"/>
              </a:xfrm>
              <a:prstGeom prst="rect">
                <a:avLst/>
              </a:prstGeom>
              <a:noFill/>
            </p:spPr>
            <p:txBody>
              <a:bodyPr wrap="square" rtlCol="0">
                <a:spAutoFit/>
              </a:bodyPr>
              <a:lstStyle/>
              <a:p>
                <a:pPr algn="ctr"/>
                <a:r>
                  <a:rPr lang="en-US" sz="1400" b="1" dirty="0" smtClean="0">
                    <a:solidFill>
                      <a:schemeClr val="bg1"/>
                    </a:solidFill>
                  </a:rPr>
                  <a:t>Feature Detection</a:t>
                </a:r>
                <a:endParaRPr lang="en-US" sz="1400" b="1" dirty="0">
                  <a:solidFill>
                    <a:schemeClr val="bg1"/>
                  </a:solidFill>
                </a:endParaRPr>
              </a:p>
            </p:txBody>
          </p:sp>
        </p:grpSp>
        <p:sp>
          <p:nvSpPr>
            <p:cNvPr id="36" name="直角上箭头 35"/>
            <p:cNvSpPr/>
            <p:nvPr/>
          </p:nvSpPr>
          <p:spPr>
            <a:xfrm rot="5400000">
              <a:off x="1242296" y="3263874"/>
              <a:ext cx="437951" cy="625329"/>
            </a:xfrm>
            <a:prstGeom prst="bentUp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6" name="组合 45"/>
          <p:cNvGrpSpPr/>
          <p:nvPr/>
        </p:nvGrpSpPr>
        <p:grpSpPr>
          <a:xfrm>
            <a:off x="5567158" y="3896691"/>
            <a:ext cx="1214446" cy="523220"/>
            <a:chOff x="5577764" y="3421086"/>
            <a:chExt cx="1214446" cy="523220"/>
          </a:xfrm>
        </p:grpSpPr>
        <p:sp>
          <p:nvSpPr>
            <p:cNvPr id="37" name="圆角矩形 36"/>
            <p:cNvSpPr/>
            <p:nvPr/>
          </p:nvSpPr>
          <p:spPr>
            <a:xfrm>
              <a:off x="5863516" y="3421380"/>
              <a:ext cx="928694" cy="500066"/>
            </a:xfrm>
            <a:prstGeom prst="round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dirty="0"/>
            </a:p>
          </p:txBody>
        </p:sp>
        <p:sp>
          <p:nvSpPr>
            <p:cNvPr id="38" name="TextBox 37"/>
            <p:cNvSpPr txBox="1"/>
            <p:nvPr/>
          </p:nvSpPr>
          <p:spPr>
            <a:xfrm>
              <a:off x="5902130" y="3421086"/>
              <a:ext cx="867220" cy="523220"/>
            </a:xfrm>
            <a:prstGeom prst="rect">
              <a:avLst/>
            </a:prstGeom>
            <a:noFill/>
          </p:spPr>
          <p:txBody>
            <a:bodyPr wrap="square" rtlCol="0">
              <a:spAutoFit/>
            </a:bodyPr>
            <a:lstStyle/>
            <a:p>
              <a:pPr algn="ctr"/>
              <a:r>
                <a:rPr lang="en-US" sz="1400" b="1" dirty="0" smtClean="0">
                  <a:solidFill>
                    <a:schemeClr val="bg1"/>
                  </a:solidFill>
                </a:rPr>
                <a:t>Cluster Voting</a:t>
              </a:r>
              <a:endParaRPr lang="en-US" sz="1400" b="1" dirty="0">
                <a:solidFill>
                  <a:schemeClr val="bg1"/>
                </a:solidFill>
              </a:endParaRPr>
            </a:p>
          </p:txBody>
        </p:sp>
        <p:sp>
          <p:nvSpPr>
            <p:cNvPr id="39" name="右箭头 38"/>
            <p:cNvSpPr/>
            <p:nvPr/>
          </p:nvSpPr>
          <p:spPr>
            <a:xfrm>
              <a:off x="5577764" y="3571876"/>
              <a:ext cx="228123" cy="214314"/>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40" name="直接箭头连接符 39"/>
          <p:cNvCxnSpPr/>
          <p:nvPr/>
        </p:nvCxnSpPr>
        <p:spPr>
          <a:xfrm rot="5400000" flipH="1" flipV="1">
            <a:off x="6224082" y="3776639"/>
            <a:ext cx="1800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41" name="直角上箭头 40"/>
          <p:cNvSpPr/>
          <p:nvPr/>
        </p:nvSpPr>
        <p:spPr>
          <a:xfrm>
            <a:off x="6853042" y="3761729"/>
            <a:ext cx="1071570" cy="436248"/>
          </a:xfrm>
          <a:prstGeom prst="bentUpArrow">
            <a:avLst>
              <a:gd name="adj1" fmla="val 25000"/>
              <a:gd name="adj2" fmla="val 2500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7" name="组合 46"/>
          <p:cNvGrpSpPr/>
          <p:nvPr/>
        </p:nvGrpSpPr>
        <p:grpSpPr>
          <a:xfrm>
            <a:off x="2120028" y="2564904"/>
            <a:ext cx="3232660" cy="1134440"/>
            <a:chOff x="2130634" y="2089299"/>
            <a:chExt cx="3232660" cy="1134440"/>
          </a:xfrm>
        </p:grpSpPr>
        <p:sp>
          <p:nvSpPr>
            <p:cNvPr id="27" name="TextBox 26"/>
            <p:cNvSpPr txBox="1"/>
            <p:nvPr/>
          </p:nvSpPr>
          <p:spPr>
            <a:xfrm>
              <a:off x="2893499" y="2089299"/>
              <a:ext cx="2160240" cy="276999"/>
            </a:xfrm>
            <a:prstGeom prst="rect">
              <a:avLst/>
            </a:prstGeom>
            <a:noFill/>
          </p:spPr>
          <p:txBody>
            <a:bodyPr wrap="square" rtlCol="0">
              <a:spAutoFit/>
            </a:bodyPr>
            <a:lstStyle/>
            <a:p>
              <a:r>
                <a:rPr lang="en-US" altLang="zh-CN" sz="1200" b="1" dirty="0" smtClean="0">
                  <a:solidFill>
                    <a:schemeClr val="tx2"/>
                  </a:solidFill>
                  <a:ea typeface="Microsoft Himalaya" pitchFamily="2" charset="0"/>
                  <a:cs typeface="Microsoft Himalaya" pitchFamily="2" charset="0"/>
                </a:rPr>
                <a:t>ToF: Thread of Features</a:t>
              </a:r>
              <a:endParaRPr lang="zh-CN" altLang="en-US" sz="1200" b="1" dirty="0">
                <a:solidFill>
                  <a:schemeClr val="tx2"/>
                </a:solidFill>
                <a:cs typeface="Microsoft Himalaya" pitchFamily="2" charset="0"/>
              </a:endParaRPr>
            </a:p>
          </p:txBody>
        </p:sp>
        <p:pic>
          <p:nvPicPr>
            <p:cNvPr id="42" name="Picture 2"/>
            <p:cNvPicPr>
              <a:picLocks noChangeAspect="1" noChangeArrowheads="1"/>
            </p:cNvPicPr>
            <p:nvPr/>
          </p:nvPicPr>
          <p:blipFill>
            <a:blip r:embed="rId7" cstate="print"/>
            <a:srcRect/>
            <a:stretch>
              <a:fillRect/>
            </a:stretch>
          </p:blipFill>
          <p:spPr bwMode="auto">
            <a:xfrm>
              <a:off x="2130634" y="2321219"/>
              <a:ext cx="3232660" cy="902520"/>
            </a:xfrm>
            <a:prstGeom prst="rect">
              <a:avLst/>
            </a:prstGeom>
            <a:noFill/>
            <a:ln w="9525">
              <a:noFill/>
              <a:miter lim="800000"/>
              <a:headEnd/>
              <a:tailEnd/>
            </a:ln>
            <a:effectLst/>
          </p:spPr>
        </p:pic>
      </p:grpSp>
      <p:sp>
        <p:nvSpPr>
          <p:cNvPr id="49" name="圆角矩形 48"/>
          <p:cNvSpPr/>
          <p:nvPr/>
        </p:nvSpPr>
        <p:spPr>
          <a:xfrm>
            <a:off x="3130759" y="3904605"/>
            <a:ext cx="1008000" cy="504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圆角矩形 49"/>
          <p:cNvSpPr/>
          <p:nvPr/>
        </p:nvSpPr>
        <p:spPr>
          <a:xfrm>
            <a:off x="4489386" y="3904661"/>
            <a:ext cx="1008000" cy="504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897"/>
            <a:ext cx="9144000" cy="1143000"/>
          </a:xfrm>
          <a:prstGeom prst="rect">
            <a:avLst/>
          </a:prstGeom>
          <a:solidFill>
            <a:schemeClr val="tx1">
              <a:lumMod val="75000"/>
              <a:lumOff val="25000"/>
            </a:schemeClr>
          </a:solidFill>
        </p:spPr>
        <p:txBody>
          <a:bodyPr>
            <a:normAutofit/>
          </a:bodyPr>
          <a:lstStyle/>
          <a:p>
            <a:pPr algn="l"/>
            <a:r>
              <a:rPr lang="en-US" altLang="zh-CN" dirty="0" smtClean="0">
                <a:solidFill>
                  <a:schemeClr val="bg1"/>
                </a:solidFill>
              </a:rPr>
              <a:t>Feature </a:t>
            </a:r>
            <a:r>
              <a:rPr lang="en-US" altLang="zh-CN" dirty="0">
                <a:solidFill>
                  <a:schemeClr val="bg1"/>
                </a:solidFill>
              </a:rPr>
              <a:t>Threading </a:t>
            </a:r>
            <a:endParaRPr lang="zh-CN" altLang="en-US" dirty="0">
              <a:solidFill>
                <a:schemeClr val="bg1"/>
              </a:solidFill>
            </a:endParaRPr>
          </a:p>
        </p:txBody>
      </p:sp>
      <p:sp>
        <p:nvSpPr>
          <p:cNvPr id="3" name="内容占位符 2"/>
          <p:cNvSpPr>
            <a:spLocks noGrp="1"/>
          </p:cNvSpPr>
          <p:nvPr>
            <p:ph idx="1"/>
          </p:nvPr>
        </p:nvSpPr>
        <p:spPr>
          <a:xfrm>
            <a:off x="457200" y="1423317"/>
            <a:ext cx="8229600" cy="4525963"/>
          </a:xfrm>
        </p:spPr>
        <p:txBody>
          <a:bodyPr>
            <a:normAutofit/>
          </a:bodyPr>
          <a:lstStyle/>
          <a:p>
            <a:pPr marL="342900" lvl="1" indent="-342900">
              <a:buFont typeface="Arial" pitchFamily="34" charset="0"/>
              <a:buChar char="•"/>
            </a:pPr>
            <a:r>
              <a:rPr lang="en-US" altLang="zh-CN" dirty="0"/>
              <a:t>Thread of Feature(</a:t>
            </a:r>
            <a:r>
              <a:rPr lang="en-US" altLang="zh-CN" dirty="0" err="1"/>
              <a:t>ToF</a:t>
            </a:r>
            <a:r>
              <a:rPr lang="en-US" altLang="zh-CN" dirty="0"/>
              <a:t>) is a set of consistent features across different images </a:t>
            </a:r>
          </a:p>
          <a:p>
            <a:pPr marL="342900" lvl="1" indent="-342900">
              <a:buFont typeface="Arial" pitchFamily="34" charset="0"/>
              <a:buChar char="•"/>
            </a:pPr>
            <a:r>
              <a:rPr lang="en-US" altLang="zh-CN" dirty="0" err="1" smtClean="0"/>
              <a:t>ToF</a:t>
            </a:r>
            <a:r>
              <a:rPr lang="en-US" altLang="zh-CN" dirty="0" smtClean="0"/>
              <a:t> is </a:t>
            </a:r>
            <a:r>
              <a:rPr lang="en-US" altLang="zh-CN" dirty="0"/>
              <a:t>represented as a set of image </a:t>
            </a:r>
            <a:r>
              <a:rPr lang="en-US" altLang="zh-CN" dirty="0" smtClean="0"/>
              <a:t>ids</a:t>
            </a:r>
          </a:p>
          <a:p>
            <a:pPr marL="342900" lvl="1" indent="-342900">
              <a:buFont typeface="Arial" pitchFamily="34" charset="0"/>
              <a:buChar char="•"/>
            </a:pPr>
            <a:r>
              <a:rPr lang="en-US" altLang="zh-CN" dirty="0">
                <a:sym typeface="Wingdings" pitchFamily="2" charset="2"/>
              </a:rPr>
              <a:t>Speed up Feature-Threading:</a:t>
            </a:r>
            <a:r>
              <a:rPr lang="zh-CN" altLang="en-US" dirty="0">
                <a:sym typeface="Wingdings" pitchFamily="2" charset="2"/>
              </a:rPr>
              <a:t> </a:t>
            </a:r>
            <a:r>
              <a:rPr lang="en-US" altLang="zh-CN" dirty="0">
                <a:sym typeface="Wingdings" pitchFamily="2" charset="2"/>
              </a:rPr>
              <a:t>Hamming codes for early pruning</a:t>
            </a:r>
          </a:p>
          <a:p>
            <a:pPr marL="342900" lvl="1" indent="-342900">
              <a:buFont typeface="Arial" pitchFamily="34" charset="0"/>
              <a:buChar char="•"/>
            </a:pPr>
            <a:endParaRPr lang="en-US" altLang="zh-CN" sz="2400" dirty="0"/>
          </a:p>
          <a:p>
            <a:pPr lvl="1">
              <a:buFont typeface="Arial" pitchFamily="34" charset="0"/>
              <a:buChar char="•"/>
            </a:pPr>
            <a:endParaRPr lang="en-US" altLang="zh-CN" sz="1600" dirty="0" smtClean="0"/>
          </a:p>
        </p:txBody>
      </p:sp>
      <p:grpSp>
        <p:nvGrpSpPr>
          <p:cNvPr id="4" name="Group 3"/>
          <p:cNvGrpSpPr/>
          <p:nvPr/>
        </p:nvGrpSpPr>
        <p:grpSpPr>
          <a:xfrm>
            <a:off x="664379" y="3717032"/>
            <a:ext cx="7815242" cy="3096344"/>
            <a:chOff x="683568" y="3573016"/>
            <a:chExt cx="7815242" cy="3096344"/>
          </a:xfrm>
        </p:grpSpPr>
        <p:grpSp>
          <p:nvGrpSpPr>
            <p:cNvPr id="5" name="组合 4"/>
            <p:cNvGrpSpPr/>
            <p:nvPr/>
          </p:nvGrpSpPr>
          <p:grpSpPr>
            <a:xfrm>
              <a:off x="683568" y="3573016"/>
              <a:ext cx="7815242" cy="3096344"/>
              <a:chOff x="357158" y="2143116"/>
              <a:chExt cx="8454448" cy="3466168"/>
            </a:xfrm>
          </p:grpSpPr>
          <p:pic>
            <p:nvPicPr>
              <p:cNvPr id="6"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7518" y="2260912"/>
                <a:ext cx="2232248" cy="3348372"/>
              </a:xfrm>
              <a:prstGeom prst="rect">
                <a:avLst/>
              </a:prstGeom>
            </p:spPr>
          </p:pic>
          <p:pic>
            <p:nvPicPr>
              <p:cNvPr id="7"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7158" y="2260912"/>
                <a:ext cx="2981840" cy="2236380"/>
              </a:xfrm>
              <a:prstGeom prst="rect">
                <a:avLst/>
              </a:prstGeom>
            </p:spPr>
          </p:pic>
          <p:pic>
            <p:nvPicPr>
              <p:cNvPr id="8" name="Pictur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89806" y="2260912"/>
                <a:ext cx="2621800" cy="1966350"/>
              </a:xfrm>
              <a:prstGeom prst="rect">
                <a:avLst/>
              </a:prstGeom>
            </p:spPr>
          </p:pic>
          <p:grpSp>
            <p:nvGrpSpPr>
              <p:cNvPr id="9" name="Group 37"/>
              <p:cNvGrpSpPr/>
              <p:nvPr/>
            </p:nvGrpSpPr>
            <p:grpSpPr>
              <a:xfrm>
                <a:off x="1306869" y="3336166"/>
                <a:ext cx="448639" cy="450024"/>
                <a:chOff x="3831648" y="2938815"/>
                <a:chExt cx="448639" cy="450024"/>
              </a:xfrm>
            </p:grpSpPr>
            <p:sp>
              <p:nvSpPr>
                <p:cNvPr id="40" name="Oval 38"/>
                <p:cNvSpPr/>
                <p:nvPr/>
              </p:nvSpPr>
              <p:spPr>
                <a:xfrm>
                  <a:off x="3831648" y="2938815"/>
                  <a:ext cx="448639" cy="450024"/>
                </a:xfrm>
                <a:prstGeom prst="ellipse">
                  <a:avLst/>
                </a:prstGeom>
                <a:solidFill>
                  <a:schemeClr val="accent2">
                    <a:lumMod val="20000"/>
                    <a:lumOff val="80000"/>
                    <a:alpha val="59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椭圆 32"/>
                <p:cNvSpPr/>
                <p:nvPr/>
              </p:nvSpPr>
              <p:spPr>
                <a:xfrm>
                  <a:off x="3992350" y="3089577"/>
                  <a:ext cx="148500" cy="1485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grpSp>
            <p:nvGrpSpPr>
              <p:cNvPr id="10" name="Group 40"/>
              <p:cNvGrpSpPr/>
              <p:nvPr/>
            </p:nvGrpSpPr>
            <p:grpSpPr>
              <a:xfrm>
                <a:off x="3978824" y="3578322"/>
                <a:ext cx="710216" cy="678149"/>
                <a:chOff x="3708898" y="2828488"/>
                <a:chExt cx="710216" cy="678149"/>
              </a:xfrm>
            </p:grpSpPr>
            <p:sp>
              <p:nvSpPr>
                <p:cNvPr id="38" name="Oval 41"/>
                <p:cNvSpPr/>
                <p:nvPr/>
              </p:nvSpPr>
              <p:spPr>
                <a:xfrm>
                  <a:off x="3708898" y="2828488"/>
                  <a:ext cx="710216" cy="678149"/>
                </a:xfrm>
                <a:prstGeom prst="ellipse">
                  <a:avLst/>
                </a:prstGeom>
                <a:solidFill>
                  <a:schemeClr val="accent2">
                    <a:lumMod val="20000"/>
                    <a:lumOff val="80000"/>
                    <a:alpha val="59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椭圆 32"/>
                <p:cNvSpPr/>
                <p:nvPr/>
              </p:nvSpPr>
              <p:spPr>
                <a:xfrm>
                  <a:off x="3992350" y="3089577"/>
                  <a:ext cx="148500" cy="1485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grpSp>
            <p:nvGrpSpPr>
              <p:cNvPr id="11" name="Group 43"/>
              <p:cNvGrpSpPr/>
              <p:nvPr/>
            </p:nvGrpSpPr>
            <p:grpSpPr>
              <a:xfrm>
                <a:off x="6681110" y="2816751"/>
                <a:ext cx="819848" cy="755125"/>
                <a:chOff x="3661187" y="2799138"/>
                <a:chExt cx="819848" cy="755125"/>
              </a:xfrm>
            </p:grpSpPr>
            <p:sp>
              <p:nvSpPr>
                <p:cNvPr id="36" name="Oval 44"/>
                <p:cNvSpPr/>
                <p:nvPr/>
              </p:nvSpPr>
              <p:spPr>
                <a:xfrm>
                  <a:off x="3661187" y="2799138"/>
                  <a:ext cx="819848" cy="755125"/>
                </a:xfrm>
                <a:prstGeom prst="ellipse">
                  <a:avLst/>
                </a:prstGeom>
                <a:solidFill>
                  <a:schemeClr val="accent2">
                    <a:lumMod val="20000"/>
                    <a:lumOff val="80000"/>
                    <a:alpha val="59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椭圆 32"/>
                <p:cNvSpPr/>
                <p:nvPr/>
              </p:nvSpPr>
              <p:spPr>
                <a:xfrm>
                  <a:off x="3992350" y="3089577"/>
                  <a:ext cx="148500" cy="1485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grpSp>
            <p:nvGrpSpPr>
              <p:cNvPr id="12" name="Group 53"/>
              <p:cNvGrpSpPr/>
              <p:nvPr/>
            </p:nvGrpSpPr>
            <p:grpSpPr>
              <a:xfrm>
                <a:off x="4574500" y="4205520"/>
                <a:ext cx="432048" cy="432048"/>
                <a:chOff x="5324395" y="2783376"/>
                <a:chExt cx="432048" cy="432048"/>
              </a:xfrm>
            </p:grpSpPr>
            <p:sp>
              <p:nvSpPr>
                <p:cNvPr id="34" name="Oval 54"/>
                <p:cNvSpPr/>
                <p:nvPr/>
              </p:nvSpPr>
              <p:spPr>
                <a:xfrm>
                  <a:off x="5324395" y="2783376"/>
                  <a:ext cx="432048" cy="432048"/>
                </a:xfrm>
                <a:prstGeom prst="ellipse">
                  <a:avLst/>
                </a:prstGeom>
                <a:solidFill>
                  <a:srgbClr val="FFFF00">
                    <a:alpha val="32000"/>
                  </a:srgb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矩形 34"/>
                <p:cNvSpPr/>
                <p:nvPr/>
              </p:nvSpPr>
              <p:spPr>
                <a:xfrm>
                  <a:off x="5482151" y="2938815"/>
                  <a:ext cx="116536" cy="12117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grpSp>
            <p:nvGrpSpPr>
              <p:cNvPr id="13" name="Group 56"/>
              <p:cNvGrpSpPr/>
              <p:nvPr/>
            </p:nvGrpSpPr>
            <p:grpSpPr>
              <a:xfrm>
                <a:off x="7463720" y="3422730"/>
                <a:ext cx="792687" cy="792088"/>
                <a:chOff x="5101985" y="2577985"/>
                <a:chExt cx="792687" cy="792088"/>
              </a:xfrm>
            </p:grpSpPr>
            <p:sp>
              <p:nvSpPr>
                <p:cNvPr id="32" name="Oval 57"/>
                <p:cNvSpPr/>
                <p:nvPr/>
              </p:nvSpPr>
              <p:spPr>
                <a:xfrm>
                  <a:off x="5101985" y="2577985"/>
                  <a:ext cx="792687" cy="792088"/>
                </a:xfrm>
                <a:prstGeom prst="ellipse">
                  <a:avLst/>
                </a:prstGeom>
                <a:solidFill>
                  <a:srgbClr val="FFFF00">
                    <a:alpha val="32000"/>
                  </a:srgb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矩形 34"/>
                <p:cNvSpPr/>
                <p:nvPr/>
              </p:nvSpPr>
              <p:spPr>
                <a:xfrm>
                  <a:off x="5482151" y="2938815"/>
                  <a:ext cx="116536" cy="12117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cxnSp>
            <p:nvCxnSpPr>
              <p:cNvPr id="14" name="Straight Connector 64"/>
              <p:cNvCxnSpPr/>
              <p:nvPr/>
            </p:nvCxnSpPr>
            <p:spPr>
              <a:xfrm rot="16200000" flipH="1">
                <a:off x="2673304" y="2324689"/>
                <a:ext cx="404986" cy="2772958"/>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5" name="Straight Connector 68"/>
              <p:cNvCxnSpPr/>
              <p:nvPr/>
            </p:nvCxnSpPr>
            <p:spPr>
              <a:xfrm flipV="1">
                <a:off x="4848792" y="3857628"/>
                <a:ext cx="3043556" cy="563916"/>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71"/>
              <p:cNvCxnSpPr>
                <a:endCxn id="37" idx="2"/>
              </p:cNvCxnSpPr>
              <p:nvPr/>
            </p:nvCxnSpPr>
            <p:spPr>
              <a:xfrm flipV="1">
                <a:off x="4410776" y="3181440"/>
                <a:ext cx="2601497" cy="732222"/>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17" name="Group 47"/>
              <p:cNvGrpSpPr/>
              <p:nvPr/>
            </p:nvGrpSpPr>
            <p:grpSpPr>
              <a:xfrm>
                <a:off x="1509286" y="3337506"/>
                <a:ext cx="685304" cy="651598"/>
                <a:chOff x="3241079" y="2665139"/>
                <a:chExt cx="685304" cy="651598"/>
              </a:xfrm>
            </p:grpSpPr>
            <p:sp>
              <p:nvSpPr>
                <p:cNvPr id="30" name="Oval 48"/>
                <p:cNvSpPr/>
                <p:nvPr/>
              </p:nvSpPr>
              <p:spPr>
                <a:xfrm>
                  <a:off x="3241079" y="2665139"/>
                  <a:ext cx="685304" cy="651598"/>
                </a:xfrm>
                <a:prstGeom prst="ellipse">
                  <a:avLst/>
                </a:prstGeom>
                <a:solidFill>
                  <a:srgbClr val="66FF33">
                    <a:alpha val="46000"/>
                  </a:srgb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49"/>
                <p:cNvSpPr/>
                <p:nvPr/>
              </p:nvSpPr>
              <p:spPr>
                <a:xfrm rot="2700000">
                  <a:off x="3518041" y="2938576"/>
                  <a:ext cx="115041" cy="121646"/>
                </a:xfrm>
                <a:prstGeom prst="rect">
                  <a:avLst/>
                </a:prstGeom>
                <a:solidFill>
                  <a:srgbClr val="66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8" name="Straight Connector 79"/>
              <p:cNvCxnSpPr/>
              <p:nvPr/>
            </p:nvCxnSpPr>
            <p:spPr>
              <a:xfrm>
                <a:off x="1851938" y="3677424"/>
                <a:ext cx="2880318" cy="74412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9" name="Group 56"/>
              <p:cNvGrpSpPr/>
              <p:nvPr/>
            </p:nvGrpSpPr>
            <p:grpSpPr>
              <a:xfrm>
                <a:off x="7099661" y="2143116"/>
                <a:ext cx="792687" cy="792088"/>
                <a:chOff x="5101985" y="2577985"/>
                <a:chExt cx="792687" cy="792088"/>
              </a:xfrm>
            </p:grpSpPr>
            <p:sp>
              <p:nvSpPr>
                <p:cNvPr id="28" name="Oval 57"/>
                <p:cNvSpPr/>
                <p:nvPr/>
              </p:nvSpPr>
              <p:spPr>
                <a:xfrm>
                  <a:off x="5101985" y="2577985"/>
                  <a:ext cx="792687" cy="792088"/>
                </a:xfrm>
                <a:prstGeom prst="ellipse">
                  <a:avLst/>
                </a:prstGeom>
                <a:solidFill>
                  <a:srgbClr val="FF0000">
                    <a:alpha val="32000"/>
                  </a:srgb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矩形 34"/>
                <p:cNvSpPr/>
                <p:nvPr/>
              </p:nvSpPr>
              <p:spPr>
                <a:xfrm>
                  <a:off x="5482151" y="2938815"/>
                  <a:ext cx="116536" cy="12117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grpSp>
            <p:nvGrpSpPr>
              <p:cNvPr id="20" name="Group 56"/>
              <p:cNvGrpSpPr/>
              <p:nvPr/>
            </p:nvGrpSpPr>
            <p:grpSpPr>
              <a:xfrm>
                <a:off x="4463324" y="3071810"/>
                <a:ext cx="792687" cy="792088"/>
                <a:chOff x="5101985" y="2577985"/>
                <a:chExt cx="792687" cy="792088"/>
              </a:xfrm>
            </p:grpSpPr>
            <p:sp>
              <p:nvSpPr>
                <p:cNvPr id="26" name="Oval 57"/>
                <p:cNvSpPr/>
                <p:nvPr/>
              </p:nvSpPr>
              <p:spPr>
                <a:xfrm>
                  <a:off x="5101985" y="2577985"/>
                  <a:ext cx="792687" cy="792088"/>
                </a:xfrm>
                <a:prstGeom prst="ellipse">
                  <a:avLst/>
                </a:prstGeom>
                <a:solidFill>
                  <a:srgbClr val="FF0000">
                    <a:alpha val="32000"/>
                  </a:srgb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矩形 34"/>
                <p:cNvSpPr/>
                <p:nvPr/>
              </p:nvSpPr>
              <p:spPr>
                <a:xfrm>
                  <a:off x="5482151" y="2938815"/>
                  <a:ext cx="116536" cy="12117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grpSp>
            <p:nvGrpSpPr>
              <p:cNvPr id="21" name="Group 56"/>
              <p:cNvGrpSpPr/>
              <p:nvPr/>
            </p:nvGrpSpPr>
            <p:grpSpPr>
              <a:xfrm>
                <a:off x="1391490" y="2994048"/>
                <a:ext cx="721249" cy="720704"/>
                <a:chOff x="5101985" y="2577985"/>
                <a:chExt cx="792687" cy="792088"/>
              </a:xfrm>
            </p:grpSpPr>
            <p:sp>
              <p:nvSpPr>
                <p:cNvPr id="24" name="Oval 57"/>
                <p:cNvSpPr/>
                <p:nvPr/>
              </p:nvSpPr>
              <p:spPr>
                <a:xfrm>
                  <a:off x="5101985" y="2577985"/>
                  <a:ext cx="792687" cy="792088"/>
                </a:xfrm>
                <a:prstGeom prst="ellipse">
                  <a:avLst/>
                </a:prstGeom>
                <a:solidFill>
                  <a:srgbClr val="FF0000">
                    <a:alpha val="32000"/>
                  </a:srgb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矩形 34"/>
                <p:cNvSpPr/>
                <p:nvPr/>
              </p:nvSpPr>
              <p:spPr>
                <a:xfrm>
                  <a:off x="5482151" y="2938815"/>
                  <a:ext cx="116536" cy="12117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cxnSp>
            <p:nvCxnSpPr>
              <p:cNvPr id="22" name="Straight Connector 79"/>
              <p:cNvCxnSpPr/>
              <p:nvPr/>
            </p:nvCxnSpPr>
            <p:spPr>
              <a:xfrm>
                <a:off x="1843429" y="3377485"/>
                <a:ext cx="3058329" cy="55155"/>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79"/>
              <p:cNvCxnSpPr/>
              <p:nvPr/>
            </p:nvCxnSpPr>
            <p:spPr>
              <a:xfrm rot="5400000" flipH="1" flipV="1">
                <a:off x="5815006" y="1651284"/>
                <a:ext cx="868109" cy="2694605"/>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51" name="组合 50"/>
            <p:cNvGrpSpPr/>
            <p:nvPr/>
          </p:nvGrpSpPr>
          <p:grpSpPr>
            <a:xfrm>
              <a:off x="1783475" y="3718756"/>
              <a:ext cx="5823205" cy="1222412"/>
              <a:chOff x="1907720" y="4797152"/>
              <a:chExt cx="5823205" cy="1222412"/>
            </a:xfrm>
          </p:grpSpPr>
          <p:sp>
            <p:nvSpPr>
              <p:cNvPr id="42" name="乘号 41"/>
              <p:cNvSpPr/>
              <p:nvPr/>
            </p:nvSpPr>
            <p:spPr>
              <a:xfrm>
                <a:off x="5148064" y="5839564"/>
                <a:ext cx="144000" cy="180000"/>
              </a:xfrm>
              <a:prstGeom prst="mathMultiply">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乘号 42"/>
              <p:cNvSpPr/>
              <p:nvPr/>
            </p:nvSpPr>
            <p:spPr>
              <a:xfrm>
                <a:off x="7586925" y="5040570"/>
                <a:ext cx="144000" cy="180000"/>
              </a:xfrm>
              <a:prstGeom prst="mathMultiply">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乘号 43"/>
              <p:cNvSpPr/>
              <p:nvPr/>
            </p:nvSpPr>
            <p:spPr>
              <a:xfrm>
                <a:off x="2195752" y="5769280"/>
                <a:ext cx="144000" cy="180000"/>
              </a:xfrm>
              <a:prstGeom prst="mathMultiply">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乘号 44"/>
              <p:cNvSpPr/>
              <p:nvPr/>
            </p:nvSpPr>
            <p:spPr>
              <a:xfrm>
                <a:off x="7524344" y="4797152"/>
                <a:ext cx="144000" cy="180000"/>
              </a:xfrm>
              <a:prstGeom prst="mathMultiply">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乘号 45"/>
              <p:cNvSpPr/>
              <p:nvPr/>
            </p:nvSpPr>
            <p:spPr>
              <a:xfrm>
                <a:off x="4716032" y="5822434"/>
                <a:ext cx="144000" cy="180000"/>
              </a:xfrm>
              <a:prstGeom prst="mathMultiply">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乘号 46"/>
              <p:cNvSpPr/>
              <p:nvPr/>
            </p:nvSpPr>
            <p:spPr>
              <a:xfrm>
                <a:off x="1907720" y="5661248"/>
                <a:ext cx="144000" cy="180000"/>
              </a:xfrm>
              <a:prstGeom prst="mathMultiply">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乘号 47"/>
              <p:cNvSpPr/>
              <p:nvPr/>
            </p:nvSpPr>
            <p:spPr>
              <a:xfrm>
                <a:off x="2060120" y="5517232"/>
                <a:ext cx="144000" cy="180000"/>
              </a:xfrm>
              <a:prstGeom prst="mathMultiply">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乘号 48"/>
              <p:cNvSpPr/>
              <p:nvPr/>
            </p:nvSpPr>
            <p:spPr>
              <a:xfrm>
                <a:off x="5004064" y="5589240"/>
                <a:ext cx="144000" cy="180000"/>
              </a:xfrm>
              <a:prstGeom prst="mathMultiply">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乘号 49"/>
              <p:cNvSpPr/>
              <p:nvPr/>
            </p:nvSpPr>
            <p:spPr>
              <a:xfrm>
                <a:off x="7236312" y="4833176"/>
                <a:ext cx="144000" cy="180000"/>
              </a:xfrm>
              <a:prstGeom prst="mathMultiply">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52" name="Slide Number Placeholder 51"/>
          <p:cNvSpPr>
            <a:spLocks noGrp="1"/>
          </p:cNvSpPr>
          <p:nvPr>
            <p:ph type="sldNum" sz="quarter" idx="12"/>
          </p:nvPr>
        </p:nvSpPr>
        <p:spPr/>
        <p:txBody>
          <a:bodyPr/>
          <a:lstStyle/>
          <a:p>
            <a:fld id="{0C913308-F349-4B6D-A68A-DD1791B4A57B}" type="slidenum">
              <a:rPr lang="zh-CN" altLang="en-US" smtClean="0"/>
              <a:pPr/>
              <a:t>7</a:t>
            </a:fld>
            <a:endParaRPr lang="zh-CN" alt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8530"/>
            <a:ext cx="9144000" cy="1143000"/>
          </a:xfrm>
          <a:prstGeom prst="rect">
            <a:avLst/>
          </a:prstGeom>
          <a:solidFill>
            <a:schemeClr val="tx1">
              <a:lumMod val="75000"/>
              <a:lumOff val="25000"/>
            </a:schemeClr>
          </a:solidFill>
        </p:spPr>
        <p:txBody>
          <a:bodyPr>
            <a:normAutofit/>
          </a:bodyPr>
          <a:lstStyle/>
          <a:p>
            <a:pPr algn="l"/>
            <a:r>
              <a:rPr lang="en-US" altLang="zh-CN" dirty="0" smtClean="0">
                <a:solidFill>
                  <a:schemeClr val="bg1"/>
                </a:solidFill>
              </a:rPr>
              <a:t>Feature</a:t>
            </a:r>
            <a:r>
              <a:rPr lang="zh-CN" altLang="en-US" dirty="0" smtClean="0">
                <a:solidFill>
                  <a:schemeClr val="bg1"/>
                </a:solidFill>
              </a:rPr>
              <a:t> </a:t>
            </a:r>
            <a:r>
              <a:rPr lang="en-US" altLang="zh-CN" dirty="0" smtClean="0">
                <a:solidFill>
                  <a:schemeClr val="bg1"/>
                </a:solidFill>
              </a:rPr>
              <a:t>Threading</a:t>
            </a:r>
            <a:endParaRPr lang="zh-CN" altLang="en-US" dirty="0">
              <a:solidFill>
                <a:schemeClr val="bg1"/>
              </a:solidFill>
            </a:endParaRPr>
          </a:p>
        </p:txBody>
      </p:sp>
      <p:sp>
        <p:nvSpPr>
          <p:cNvPr id="3" name="内容占位符 2"/>
          <p:cNvSpPr>
            <a:spLocks noGrp="1"/>
          </p:cNvSpPr>
          <p:nvPr>
            <p:ph idx="1"/>
          </p:nvPr>
        </p:nvSpPr>
        <p:spPr/>
        <p:txBody>
          <a:bodyPr>
            <a:normAutofit/>
          </a:bodyPr>
          <a:lstStyle/>
          <a:p>
            <a:r>
              <a:rPr lang="en-US" sz="2800" dirty="0" smtClean="0"/>
              <a:t>one </a:t>
            </a:r>
            <a:r>
              <a:rPr lang="en-US" sz="2800" dirty="0" err="1"/>
              <a:t>ToF</a:t>
            </a:r>
            <a:r>
              <a:rPr lang="en-US" sz="2800" dirty="0"/>
              <a:t> corresponds to a set of reliably</a:t>
            </a:r>
            <a:r>
              <a:rPr lang="zh-CN" altLang="en-US" sz="2800" dirty="0"/>
              <a:t> </a:t>
            </a:r>
            <a:r>
              <a:rPr lang="en-US" sz="2800" dirty="0"/>
              <a:t>matched local patches</a:t>
            </a:r>
            <a:r>
              <a:rPr lang="en-US" altLang="zh-CN" sz="2800" dirty="0" smtClean="0"/>
              <a:t>.</a:t>
            </a:r>
          </a:p>
          <a:p>
            <a:r>
              <a:rPr lang="en-US" sz="2800" dirty="0"/>
              <a:t>Two</a:t>
            </a:r>
            <a:r>
              <a:rPr lang="zh-CN" altLang="en-US" sz="2800" dirty="0"/>
              <a:t> </a:t>
            </a:r>
            <a:r>
              <a:rPr lang="en-US" altLang="zh-CN" sz="2800" dirty="0"/>
              <a:t>local</a:t>
            </a:r>
            <a:r>
              <a:rPr lang="zh-CN" altLang="en-US" sz="2800" dirty="0"/>
              <a:t> </a:t>
            </a:r>
            <a:r>
              <a:rPr lang="en-US" altLang="zh-CN" sz="2800" dirty="0"/>
              <a:t>patches</a:t>
            </a:r>
            <a:r>
              <a:rPr lang="zh-CN" altLang="en-US" sz="2800" dirty="0"/>
              <a:t> </a:t>
            </a:r>
            <a:r>
              <a:rPr lang="en-US" altLang="zh-CN" sz="2800" dirty="0"/>
              <a:t>are</a:t>
            </a:r>
            <a:r>
              <a:rPr lang="zh-CN" altLang="en-US" sz="2800" dirty="0"/>
              <a:t> </a:t>
            </a:r>
            <a:r>
              <a:rPr lang="en-US" altLang="zh-CN" sz="2800" dirty="0"/>
              <a:t>linked</a:t>
            </a:r>
            <a:r>
              <a:rPr lang="zh-CN" altLang="en-US" sz="2800" dirty="0"/>
              <a:t> </a:t>
            </a:r>
            <a:r>
              <a:rPr lang="en-US" altLang="zh-CN" sz="2800" dirty="0"/>
              <a:t>by</a:t>
            </a:r>
            <a:r>
              <a:rPr lang="zh-CN" altLang="en-US" sz="2800" dirty="0"/>
              <a:t> </a:t>
            </a:r>
            <a:r>
              <a:rPr lang="en-US" sz="2800" dirty="0"/>
              <a:t>one </a:t>
            </a:r>
            <a:r>
              <a:rPr lang="en-US" sz="2800" dirty="0" err="1"/>
              <a:t>ToF</a:t>
            </a:r>
            <a:r>
              <a:rPr lang="en-US" sz="2800" dirty="0"/>
              <a:t> when</a:t>
            </a:r>
            <a:r>
              <a:rPr lang="en-US" altLang="zh-CN" sz="2800" dirty="0"/>
              <a:t>:</a:t>
            </a:r>
            <a:r>
              <a:rPr lang="en-US" sz="2800" dirty="0"/>
              <a:t> </a:t>
            </a:r>
          </a:p>
          <a:p>
            <a:pPr lvl="1"/>
            <a:r>
              <a:rPr lang="en-US" sz="2400" dirty="0"/>
              <a:t>The</a:t>
            </a:r>
            <a:r>
              <a:rPr lang="zh-CN" altLang="en-US" sz="2400" dirty="0"/>
              <a:t> </a:t>
            </a:r>
            <a:r>
              <a:rPr lang="en-US" altLang="zh-CN" sz="2400" dirty="0"/>
              <a:t>central</a:t>
            </a:r>
            <a:r>
              <a:rPr lang="zh-CN" altLang="en-US" sz="2400" dirty="0"/>
              <a:t> </a:t>
            </a:r>
            <a:r>
              <a:rPr lang="en-US" altLang="zh-CN" sz="2400" dirty="0"/>
              <a:t>features</a:t>
            </a:r>
            <a:r>
              <a:rPr lang="zh-CN" altLang="en-US" sz="2400" dirty="0"/>
              <a:t> </a:t>
            </a:r>
            <a:r>
              <a:rPr lang="en-US" altLang="zh-CN" sz="2400" dirty="0"/>
              <a:t>are</a:t>
            </a:r>
            <a:r>
              <a:rPr lang="zh-CN" altLang="en-US" sz="2400" dirty="0"/>
              <a:t> </a:t>
            </a:r>
            <a:r>
              <a:rPr lang="en-US" altLang="zh-CN" sz="2400" dirty="0"/>
              <a:t>quantized</a:t>
            </a:r>
            <a:r>
              <a:rPr lang="zh-CN" altLang="en-US" sz="2400" dirty="0"/>
              <a:t> </a:t>
            </a:r>
            <a:r>
              <a:rPr lang="en-US" altLang="zh-CN" sz="2400" dirty="0"/>
              <a:t>to</a:t>
            </a:r>
            <a:r>
              <a:rPr lang="zh-CN" altLang="en-US" sz="2400" dirty="0"/>
              <a:t> </a:t>
            </a:r>
            <a:r>
              <a:rPr lang="en-US" altLang="zh-CN" sz="2400" dirty="0"/>
              <a:t>the</a:t>
            </a:r>
            <a:r>
              <a:rPr lang="zh-CN" altLang="en-US" sz="2400" dirty="0"/>
              <a:t> </a:t>
            </a:r>
            <a:r>
              <a:rPr lang="en-US" altLang="zh-CN" sz="2400" dirty="0"/>
              <a:t>same</a:t>
            </a:r>
            <a:r>
              <a:rPr lang="zh-CN" altLang="en-US" sz="2400" dirty="0"/>
              <a:t> </a:t>
            </a:r>
            <a:r>
              <a:rPr lang="en-US" altLang="zh-CN" sz="2400" dirty="0"/>
              <a:t>visual</a:t>
            </a:r>
            <a:r>
              <a:rPr lang="zh-CN" altLang="en-US" sz="2400" dirty="0"/>
              <a:t> </a:t>
            </a:r>
            <a:r>
              <a:rPr lang="en-US" altLang="zh-CN" sz="2400" dirty="0"/>
              <a:t>word</a:t>
            </a:r>
            <a:endParaRPr lang="en-US" sz="2400" dirty="0"/>
          </a:p>
          <a:p>
            <a:pPr lvl="1"/>
            <a:r>
              <a:rPr lang="en-US" sz="2400" dirty="0"/>
              <a:t>small Hamming distances for their signatures</a:t>
            </a:r>
          </a:p>
          <a:p>
            <a:pPr lvl="1"/>
            <a:r>
              <a:rPr lang="en-US" sz="2400" dirty="0"/>
              <a:t>roughly consistent neighborhood</a:t>
            </a:r>
          </a:p>
          <a:p>
            <a:endParaRPr lang="en-US" sz="2000" dirty="0"/>
          </a:p>
          <a:p>
            <a:endParaRPr lang="en-US" altLang="zh-CN" sz="2000" dirty="0" smtClean="0"/>
          </a:p>
          <a:p>
            <a:pPr lvl="1">
              <a:buNone/>
            </a:pPr>
            <a:endParaRPr lang="en-US" altLang="zh-CN" sz="1600" dirty="0" smtClean="0"/>
          </a:p>
          <a:p>
            <a:pPr lvl="1">
              <a:buNone/>
            </a:pPr>
            <a:endParaRPr lang="en-US" altLang="zh-CN" sz="1600" dirty="0" smtClean="0"/>
          </a:p>
          <a:p>
            <a:pPr lvl="1">
              <a:buNone/>
            </a:pPr>
            <a:endParaRPr lang="en-US" altLang="zh-CN" sz="1600" dirty="0" smtClean="0"/>
          </a:p>
        </p:txBody>
      </p:sp>
      <p:sp>
        <p:nvSpPr>
          <p:cNvPr id="4" name="Slide Number Placeholder 3"/>
          <p:cNvSpPr>
            <a:spLocks noGrp="1"/>
          </p:cNvSpPr>
          <p:nvPr>
            <p:ph type="sldNum" sz="quarter" idx="12"/>
          </p:nvPr>
        </p:nvSpPr>
        <p:spPr/>
        <p:txBody>
          <a:bodyPr/>
          <a:lstStyle/>
          <a:p>
            <a:fld id="{0C913308-F349-4B6D-A68A-DD1791B4A57B}" type="slidenum">
              <a:rPr lang="zh-CN" altLang="en-US" smtClean="0"/>
              <a:pPr/>
              <a:t>8</a:t>
            </a:fld>
            <a:endParaRPr lang="zh-CN" altLang="en-US"/>
          </a:p>
        </p:txBody>
      </p:sp>
    </p:spTree>
    <p:extLst>
      <p:ext uri="{BB962C8B-B14F-4D97-AF65-F5344CB8AC3E}">
        <p14:creationId xmlns:p14="http://schemas.microsoft.com/office/powerpoint/2010/main" val="1017772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897"/>
            <a:ext cx="9144000" cy="1143000"/>
          </a:xfrm>
          <a:prstGeom prst="rect">
            <a:avLst/>
          </a:prstGeom>
          <a:solidFill>
            <a:schemeClr val="tx1">
              <a:lumMod val="75000"/>
              <a:lumOff val="25000"/>
            </a:schemeClr>
          </a:solidFill>
        </p:spPr>
        <p:txBody>
          <a:bodyPr>
            <a:normAutofit/>
          </a:bodyPr>
          <a:lstStyle/>
          <a:p>
            <a:pPr algn="l"/>
            <a:r>
              <a:rPr lang="en-US" altLang="zh-CN" dirty="0">
                <a:solidFill>
                  <a:schemeClr val="bg1"/>
                </a:solidFill>
              </a:rPr>
              <a:t>    Thread </a:t>
            </a:r>
            <a:r>
              <a:rPr lang="en-US" altLang="zh-CN" dirty="0" smtClean="0">
                <a:solidFill>
                  <a:schemeClr val="bg1"/>
                </a:solidFill>
              </a:rPr>
              <a:t>Clustering</a:t>
            </a:r>
            <a:endParaRPr lang="zh-CN" altLang="en-US" dirty="0">
              <a:solidFill>
                <a:schemeClr val="bg1"/>
              </a:solidFill>
            </a:endParaRPr>
          </a:p>
        </p:txBody>
      </p:sp>
      <p:sp>
        <p:nvSpPr>
          <p:cNvPr id="3" name="内容占位符 2"/>
          <p:cNvSpPr>
            <a:spLocks noGrp="1"/>
          </p:cNvSpPr>
          <p:nvPr>
            <p:ph idx="1"/>
          </p:nvPr>
        </p:nvSpPr>
        <p:spPr>
          <a:xfrm>
            <a:off x="457200" y="1423317"/>
            <a:ext cx="8229600" cy="4525963"/>
          </a:xfrm>
        </p:spPr>
        <p:txBody>
          <a:bodyPr>
            <a:normAutofit/>
          </a:bodyPr>
          <a:lstStyle/>
          <a:p>
            <a:pPr lvl="1">
              <a:buFont typeface="Arial"/>
              <a:buChar char="•"/>
            </a:pPr>
            <a:r>
              <a:rPr lang="en-US" altLang="zh-CN" sz="3200" dirty="0" smtClean="0">
                <a:sym typeface="Wingdings" pitchFamily="2" charset="2"/>
              </a:rPr>
              <a:t>Each </a:t>
            </a:r>
            <a:r>
              <a:rPr lang="en-US" altLang="zh-CN" sz="3200" dirty="0" err="1" smtClean="0">
                <a:sym typeface="Wingdings" pitchFamily="2" charset="2"/>
              </a:rPr>
              <a:t>ToF</a:t>
            </a:r>
            <a:r>
              <a:rPr lang="en-US" altLang="zh-CN" sz="3200" dirty="0" smtClean="0">
                <a:sym typeface="Wingdings" pitchFamily="2" charset="2"/>
              </a:rPr>
              <a:t> -&gt; a link over a set of images </a:t>
            </a:r>
            <a:r>
              <a:rPr lang="en-US" altLang="zh-CN" sz="3200" dirty="0" err="1" smtClean="0">
                <a:sym typeface="Wingdings" pitchFamily="2" charset="2"/>
              </a:rPr>
              <a:t>Ω</a:t>
            </a:r>
            <a:endParaRPr lang="en-US" altLang="zh-CN" sz="3200" dirty="0" smtClean="0">
              <a:sym typeface="Wingdings" pitchFamily="2" charset="2"/>
            </a:endParaRPr>
          </a:p>
          <a:p>
            <a:pPr lvl="1">
              <a:buFont typeface="Arial"/>
              <a:buChar char="•"/>
            </a:pPr>
            <a:r>
              <a:rPr lang="en-US" altLang="zh-CN" sz="3200" dirty="0" smtClean="0">
                <a:sym typeface="Wingdings" pitchFamily="2" charset="2"/>
              </a:rPr>
              <a:t>Multiple </a:t>
            </a:r>
            <a:r>
              <a:rPr lang="en-US" altLang="zh-CN" sz="3200" dirty="0" err="1" smtClean="0">
                <a:sym typeface="Wingdings" pitchFamily="2" charset="2"/>
              </a:rPr>
              <a:t>ToFs</a:t>
            </a:r>
            <a:r>
              <a:rPr lang="en-US" altLang="zh-CN" sz="3200" dirty="0" smtClean="0">
                <a:sym typeface="Wingdings" pitchFamily="2" charset="2"/>
              </a:rPr>
              <a:t> -&gt; a strong link over </a:t>
            </a:r>
            <a:r>
              <a:rPr lang="en-US" altLang="zh-CN" sz="3200" dirty="0" err="1" smtClean="0">
                <a:sym typeface="Wingdings" pitchFamily="2" charset="2"/>
              </a:rPr>
              <a:t>Ω</a:t>
            </a:r>
            <a:r>
              <a:rPr lang="en-US" altLang="zh-CN" sz="3200" dirty="0" smtClean="0">
                <a:sym typeface="Wingdings" pitchFamily="2" charset="2"/>
              </a:rPr>
              <a:t> -&gt; a pattern</a:t>
            </a:r>
            <a:r>
              <a:rPr lang="zh-CN" altLang="en-US" sz="3200" dirty="0" smtClean="0">
                <a:sym typeface="Wingdings" pitchFamily="2" charset="2"/>
              </a:rPr>
              <a:t> </a:t>
            </a:r>
            <a:r>
              <a:rPr lang="en-US" altLang="zh-CN" sz="3200" dirty="0" smtClean="0">
                <a:sym typeface="Wingdings" pitchFamily="2" charset="2"/>
              </a:rPr>
              <a:t>(an</a:t>
            </a:r>
            <a:r>
              <a:rPr lang="zh-CN" altLang="en-US" sz="3200" dirty="0" smtClean="0">
                <a:sym typeface="Wingdings" pitchFamily="2" charset="2"/>
              </a:rPr>
              <a:t> </a:t>
            </a:r>
            <a:r>
              <a:rPr lang="en-US" altLang="zh-CN" sz="3200" dirty="0" smtClean="0">
                <a:sym typeface="Wingdings" pitchFamily="2" charset="2"/>
              </a:rPr>
              <a:t>instance</a:t>
            </a:r>
            <a:r>
              <a:rPr lang="zh-CN" altLang="en-US" sz="3200" dirty="0" smtClean="0">
                <a:sym typeface="Wingdings" pitchFamily="2" charset="2"/>
              </a:rPr>
              <a:t>)</a:t>
            </a:r>
            <a:endParaRPr lang="en-US" altLang="zh-CN" sz="3200" dirty="0" smtClean="0">
              <a:sym typeface="Wingdings" pitchFamily="2" charset="2"/>
            </a:endParaRPr>
          </a:p>
          <a:p>
            <a:pPr lvl="1">
              <a:buFont typeface="Arial"/>
              <a:buChar char="•"/>
            </a:pPr>
            <a:r>
              <a:rPr lang="en-US" altLang="zh-CN" sz="3200" dirty="0" smtClean="0">
                <a:sym typeface="Wingdings" pitchFamily="2" charset="2"/>
              </a:rPr>
              <a:t>Min-Hash for thread clustering</a:t>
            </a:r>
            <a:r>
              <a:rPr lang="zh-CN" altLang="en-US" sz="3200" dirty="0" smtClean="0">
                <a:sym typeface="Wingdings" pitchFamily="2" charset="2"/>
              </a:rPr>
              <a:t> </a:t>
            </a:r>
            <a:endParaRPr lang="en-US" altLang="zh-CN" sz="3200" dirty="0">
              <a:sym typeface="Wingdings" pitchFamily="2" charset="2"/>
            </a:endParaRPr>
          </a:p>
          <a:p>
            <a:pPr lvl="1"/>
            <a:endParaRPr lang="en-US" altLang="zh-CN" sz="2200" dirty="0" smtClean="0">
              <a:sym typeface="Wingdings" pitchFamily="2" charset="2"/>
            </a:endParaRPr>
          </a:p>
        </p:txBody>
      </p:sp>
      <p:grpSp>
        <p:nvGrpSpPr>
          <p:cNvPr id="5" name="组合 4"/>
          <p:cNvGrpSpPr/>
          <p:nvPr/>
        </p:nvGrpSpPr>
        <p:grpSpPr>
          <a:xfrm>
            <a:off x="808411" y="3611805"/>
            <a:ext cx="7815242" cy="3096344"/>
            <a:chOff x="357158" y="2143116"/>
            <a:chExt cx="8454448" cy="3466168"/>
          </a:xfrm>
        </p:grpSpPr>
        <p:pic>
          <p:nvPicPr>
            <p:cNvPr id="6"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7518" y="2260912"/>
              <a:ext cx="2232248" cy="3348372"/>
            </a:xfrm>
            <a:prstGeom prst="rect">
              <a:avLst/>
            </a:prstGeom>
          </p:spPr>
        </p:pic>
        <p:pic>
          <p:nvPicPr>
            <p:cNvPr id="7"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7158" y="2260912"/>
              <a:ext cx="2981840" cy="2236380"/>
            </a:xfrm>
            <a:prstGeom prst="rect">
              <a:avLst/>
            </a:prstGeom>
          </p:spPr>
        </p:pic>
        <p:pic>
          <p:nvPicPr>
            <p:cNvPr id="8" name="Pictur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89806" y="2260912"/>
              <a:ext cx="2621800" cy="1966350"/>
            </a:xfrm>
            <a:prstGeom prst="rect">
              <a:avLst/>
            </a:prstGeom>
          </p:spPr>
        </p:pic>
        <p:grpSp>
          <p:nvGrpSpPr>
            <p:cNvPr id="9" name="Group 37"/>
            <p:cNvGrpSpPr/>
            <p:nvPr/>
          </p:nvGrpSpPr>
          <p:grpSpPr>
            <a:xfrm>
              <a:off x="1306869" y="3336166"/>
              <a:ext cx="448639" cy="450024"/>
              <a:chOff x="3831648" y="2938815"/>
              <a:chExt cx="448639" cy="450024"/>
            </a:xfrm>
          </p:grpSpPr>
          <p:sp>
            <p:nvSpPr>
              <p:cNvPr id="40" name="Oval 38"/>
              <p:cNvSpPr/>
              <p:nvPr/>
            </p:nvSpPr>
            <p:spPr>
              <a:xfrm>
                <a:off x="3831648" y="2938815"/>
                <a:ext cx="448639" cy="450024"/>
              </a:xfrm>
              <a:prstGeom prst="ellipse">
                <a:avLst/>
              </a:prstGeom>
              <a:solidFill>
                <a:schemeClr val="accent2">
                  <a:lumMod val="20000"/>
                  <a:lumOff val="80000"/>
                  <a:alpha val="59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椭圆 32"/>
              <p:cNvSpPr/>
              <p:nvPr/>
            </p:nvSpPr>
            <p:spPr>
              <a:xfrm>
                <a:off x="3992350" y="3089577"/>
                <a:ext cx="148500" cy="1485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grpSp>
          <p:nvGrpSpPr>
            <p:cNvPr id="10" name="Group 40"/>
            <p:cNvGrpSpPr/>
            <p:nvPr/>
          </p:nvGrpSpPr>
          <p:grpSpPr>
            <a:xfrm>
              <a:off x="3978824" y="3578322"/>
              <a:ext cx="710216" cy="678149"/>
              <a:chOff x="3708898" y="2828488"/>
              <a:chExt cx="710216" cy="678149"/>
            </a:xfrm>
          </p:grpSpPr>
          <p:sp>
            <p:nvSpPr>
              <p:cNvPr id="38" name="Oval 41"/>
              <p:cNvSpPr/>
              <p:nvPr/>
            </p:nvSpPr>
            <p:spPr>
              <a:xfrm>
                <a:off x="3708898" y="2828488"/>
                <a:ext cx="710216" cy="678149"/>
              </a:xfrm>
              <a:prstGeom prst="ellipse">
                <a:avLst/>
              </a:prstGeom>
              <a:solidFill>
                <a:schemeClr val="accent2">
                  <a:lumMod val="20000"/>
                  <a:lumOff val="80000"/>
                  <a:alpha val="59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椭圆 32"/>
              <p:cNvSpPr/>
              <p:nvPr/>
            </p:nvSpPr>
            <p:spPr>
              <a:xfrm>
                <a:off x="3992350" y="3089577"/>
                <a:ext cx="148500" cy="1485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grpSp>
          <p:nvGrpSpPr>
            <p:cNvPr id="11" name="Group 43"/>
            <p:cNvGrpSpPr/>
            <p:nvPr/>
          </p:nvGrpSpPr>
          <p:grpSpPr>
            <a:xfrm>
              <a:off x="6681110" y="2816751"/>
              <a:ext cx="819848" cy="755125"/>
              <a:chOff x="3661187" y="2799138"/>
              <a:chExt cx="819848" cy="755125"/>
            </a:xfrm>
          </p:grpSpPr>
          <p:sp>
            <p:nvSpPr>
              <p:cNvPr id="36" name="Oval 44"/>
              <p:cNvSpPr/>
              <p:nvPr/>
            </p:nvSpPr>
            <p:spPr>
              <a:xfrm>
                <a:off x="3661187" y="2799138"/>
                <a:ext cx="819848" cy="755125"/>
              </a:xfrm>
              <a:prstGeom prst="ellipse">
                <a:avLst/>
              </a:prstGeom>
              <a:solidFill>
                <a:schemeClr val="accent2">
                  <a:lumMod val="20000"/>
                  <a:lumOff val="80000"/>
                  <a:alpha val="59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椭圆 32"/>
              <p:cNvSpPr/>
              <p:nvPr/>
            </p:nvSpPr>
            <p:spPr>
              <a:xfrm>
                <a:off x="3992350" y="3089577"/>
                <a:ext cx="148500" cy="1485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grpSp>
          <p:nvGrpSpPr>
            <p:cNvPr id="12" name="Group 53"/>
            <p:cNvGrpSpPr/>
            <p:nvPr/>
          </p:nvGrpSpPr>
          <p:grpSpPr>
            <a:xfrm>
              <a:off x="4574500" y="4205520"/>
              <a:ext cx="432048" cy="432048"/>
              <a:chOff x="5324395" y="2783376"/>
              <a:chExt cx="432048" cy="432048"/>
            </a:xfrm>
          </p:grpSpPr>
          <p:sp>
            <p:nvSpPr>
              <p:cNvPr id="34" name="Oval 54"/>
              <p:cNvSpPr/>
              <p:nvPr/>
            </p:nvSpPr>
            <p:spPr>
              <a:xfrm>
                <a:off x="5324395" y="2783376"/>
                <a:ext cx="432048" cy="432048"/>
              </a:xfrm>
              <a:prstGeom prst="ellipse">
                <a:avLst/>
              </a:prstGeom>
              <a:solidFill>
                <a:srgbClr val="FFFF00">
                  <a:alpha val="32000"/>
                </a:srgb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矩形 34"/>
              <p:cNvSpPr/>
              <p:nvPr/>
            </p:nvSpPr>
            <p:spPr>
              <a:xfrm>
                <a:off x="5482151" y="2938815"/>
                <a:ext cx="116536" cy="12117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grpSp>
          <p:nvGrpSpPr>
            <p:cNvPr id="13" name="Group 56"/>
            <p:cNvGrpSpPr/>
            <p:nvPr/>
          </p:nvGrpSpPr>
          <p:grpSpPr>
            <a:xfrm>
              <a:off x="7463720" y="3422730"/>
              <a:ext cx="792687" cy="792088"/>
              <a:chOff x="5101985" y="2577985"/>
              <a:chExt cx="792687" cy="792088"/>
            </a:xfrm>
          </p:grpSpPr>
          <p:sp>
            <p:nvSpPr>
              <p:cNvPr id="32" name="Oval 57"/>
              <p:cNvSpPr/>
              <p:nvPr/>
            </p:nvSpPr>
            <p:spPr>
              <a:xfrm>
                <a:off x="5101985" y="2577985"/>
                <a:ext cx="792687" cy="792088"/>
              </a:xfrm>
              <a:prstGeom prst="ellipse">
                <a:avLst/>
              </a:prstGeom>
              <a:solidFill>
                <a:srgbClr val="FFFF00">
                  <a:alpha val="32000"/>
                </a:srgb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矩形 34"/>
              <p:cNvSpPr/>
              <p:nvPr/>
            </p:nvSpPr>
            <p:spPr>
              <a:xfrm>
                <a:off x="5482151" y="2938815"/>
                <a:ext cx="116536" cy="12117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cxnSp>
          <p:nvCxnSpPr>
            <p:cNvPr id="14" name="Straight Connector 64"/>
            <p:cNvCxnSpPr/>
            <p:nvPr/>
          </p:nvCxnSpPr>
          <p:spPr>
            <a:xfrm rot="16200000" flipH="1">
              <a:off x="2673304" y="2324689"/>
              <a:ext cx="404986" cy="2772958"/>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5" name="Straight Connector 68"/>
            <p:cNvCxnSpPr/>
            <p:nvPr/>
          </p:nvCxnSpPr>
          <p:spPr>
            <a:xfrm flipV="1">
              <a:off x="4848792" y="3857628"/>
              <a:ext cx="3043556" cy="563916"/>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71"/>
            <p:cNvCxnSpPr>
              <a:endCxn id="37" idx="2"/>
            </p:cNvCxnSpPr>
            <p:nvPr/>
          </p:nvCxnSpPr>
          <p:spPr>
            <a:xfrm flipV="1">
              <a:off x="4410776" y="3181440"/>
              <a:ext cx="2601497" cy="732222"/>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17" name="Group 47"/>
            <p:cNvGrpSpPr/>
            <p:nvPr/>
          </p:nvGrpSpPr>
          <p:grpSpPr>
            <a:xfrm>
              <a:off x="1509286" y="3337506"/>
              <a:ext cx="685304" cy="651598"/>
              <a:chOff x="3241079" y="2665139"/>
              <a:chExt cx="685304" cy="651598"/>
            </a:xfrm>
          </p:grpSpPr>
          <p:sp>
            <p:nvSpPr>
              <p:cNvPr id="30" name="Oval 48"/>
              <p:cNvSpPr/>
              <p:nvPr/>
            </p:nvSpPr>
            <p:spPr>
              <a:xfrm>
                <a:off x="3241079" y="2665139"/>
                <a:ext cx="685304" cy="651598"/>
              </a:xfrm>
              <a:prstGeom prst="ellipse">
                <a:avLst/>
              </a:prstGeom>
              <a:solidFill>
                <a:srgbClr val="66FF33">
                  <a:alpha val="46000"/>
                </a:srgb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49"/>
              <p:cNvSpPr/>
              <p:nvPr/>
            </p:nvSpPr>
            <p:spPr>
              <a:xfrm rot="2700000">
                <a:off x="3518041" y="2938576"/>
                <a:ext cx="115041" cy="121646"/>
              </a:xfrm>
              <a:prstGeom prst="rect">
                <a:avLst/>
              </a:prstGeom>
              <a:solidFill>
                <a:srgbClr val="66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8" name="Straight Connector 79"/>
            <p:cNvCxnSpPr/>
            <p:nvPr/>
          </p:nvCxnSpPr>
          <p:spPr>
            <a:xfrm>
              <a:off x="1851938" y="3677424"/>
              <a:ext cx="2880318" cy="74412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9" name="Group 56"/>
            <p:cNvGrpSpPr/>
            <p:nvPr/>
          </p:nvGrpSpPr>
          <p:grpSpPr>
            <a:xfrm>
              <a:off x="7099661" y="2143116"/>
              <a:ext cx="792687" cy="792088"/>
              <a:chOff x="5101985" y="2577985"/>
              <a:chExt cx="792687" cy="792088"/>
            </a:xfrm>
          </p:grpSpPr>
          <p:sp>
            <p:nvSpPr>
              <p:cNvPr id="28" name="Oval 57"/>
              <p:cNvSpPr/>
              <p:nvPr/>
            </p:nvSpPr>
            <p:spPr>
              <a:xfrm>
                <a:off x="5101985" y="2577985"/>
                <a:ext cx="792687" cy="792088"/>
              </a:xfrm>
              <a:prstGeom prst="ellipse">
                <a:avLst/>
              </a:prstGeom>
              <a:solidFill>
                <a:srgbClr val="FF0000">
                  <a:alpha val="32000"/>
                </a:srgb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矩形 34"/>
              <p:cNvSpPr/>
              <p:nvPr/>
            </p:nvSpPr>
            <p:spPr>
              <a:xfrm>
                <a:off x="5482151" y="2938815"/>
                <a:ext cx="116536" cy="12117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grpSp>
          <p:nvGrpSpPr>
            <p:cNvPr id="20" name="Group 56"/>
            <p:cNvGrpSpPr/>
            <p:nvPr/>
          </p:nvGrpSpPr>
          <p:grpSpPr>
            <a:xfrm>
              <a:off x="4463324" y="3071810"/>
              <a:ext cx="792687" cy="792088"/>
              <a:chOff x="5101985" y="2577985"/>
              <a:chExt cx="792687" cy="792088"/>
            </a:xfrm>
          </p:grpSpPr>
          <p:sp>
            <p:nvSpPr>
              <p:cNvPr id="26" name="Oval 57"/>
              <p:cNvSpPr/>
              <p:nvPr/>
            </p:nvSpPr>
            <p:spPr>
              <a:xfrm>
                <a:off x="5101985" y="2577985"/>
                <a:ext cx="792687" cy="792088"/>
              </a:xfrm>
              <a:prstGeom prst="ellipse">
                <a:avLst/>
              </a:prstGeom>
              <a:solidFill>
                <a:srgbClr val="FF0000">
                  <a:alpha val="32000"/>
                </a:srgb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矩形 34"/>
              <p:cNvSpPr/>
              <p:nvPr/>
            </p:nvSpPr>
            <p:spPr>
              <a:xfrm>
                <a:off x="5482151" y="2938815"/>
                <a:ext cx="116536" cy="12117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grpSp>
          <p:nvGrpSpPr>
            <p:cNvPr id="21" name="Group 56"/>
            <p:cNvGrpSpPr/>
            <p:nvPr/>
          </p:nvGrpSpPr>
          <p:grpSpPr>
            <a:xfrm>
              <a:off x="1391490" y="2994048"/>
              <a:ext cx="721249" cy="720704"/>
              <a:chOff x="5101985" y="2577985"/>
              <a:chExt cx="792687" cy="792088"/>
            </a:xfrm>
          </p:grpSpPr>
          <p:sp>
            <p:nvSpPr>
              <p:cNvPr id="24" name="Oval 57"/>
              <p:cNvSpPr/>
              <p:nvPr/>
            </p:nvSpPr>
            <p:spPr>
              <a:xfrm>
                <a:off x="5101985" y="2577985"/>
                <a:ext cx="792687" cy="792088"/>
              </a:xfrm>
              <a:prstGeom prst="ellipse">
                <a:avLst/>
              </a:prstGeom>
              <a:solidFill>
                <a:srgbClr val="FF0000">
                  <a:alpha val="32000"/>
                </a:srgb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矩形 34"/>
              <p:cNvSpPr/>
              <p:nvPr/>
            </p:nvSpPr>
            <p:spPr>
              <a:xfrm>
                <a:off x="5482151" y="2938815"/>
                <a:ext cx="116536" cy="12117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cxnSp>
          <p:nvCxnSpPr>
            <p:cNvPr id="22" name="Straight Connector 79"/>
            <p:cNvCxnSpPr/>
            <p:nvPr/>
          </p:nvCxnSpPr>
          <p:spPr>
            <a:xfrm>
              <a:off x="1843429" y="3377485"/>
              <a:ext cx="3058329" cy="55155"/>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79"/>
            <p:cNvCxnSpPr/>
            <p:nvPr/>
          </p:nvCxnSpPr>
          <p:spPr>
            <a:xfrm rot="5400000" flipH="1" flipV="1">
              <a:off x="5815006" y="1651284"/>
              <a:ext cx="868109" cy="2694605"/>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51" name="组合 50"/>
          <p:cNvGrpSpPr/>
          <p:nvPr/>
        </p:nvGrpSpPr>
        <p:grpSpPr>
          <a:xfrm>
            <a:off x="1907720" y="3717032"/>
            <a:ext cx="5823205" cy="1222412"/>
            <a:chOff x="1907720" y="4797152"/>
            <a:chExt cx="5823205" cy="1222412"/>
          </a:xfrm>
        </p:grpSpPr>
        <p:sp>
          <p:nvSpPr>
            <p:cNvPr id="42" name="乘号 41"/>
            <p:cNvSpPr/>
            <p:nvPr/>
          </p:nvSpPr>
          <p:spPr>
            <a:xfrm>
              <a:off x="5148064" y="5839564"/>
              <a:ext cx="144000" cy="180000"/>
            </a:xfrm>
            <a:prstGeom prst="mathMultiply">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乘号 42"/>
            <p:cNvSpPr/>
            <p:nvPr/>
          </p:nvSpPr>
          <p:spPr>
            <a:xfrm>
              <a:off x="7586925" y="5040570"/>
              <a:ext cx="144000" cy="180000"/>
            </a:xfrm>
            <a:prstGeom prst="mathMultiply">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乘号 43"/>
            <p:cNvSpPr/>
            <p:nvPr/>
          </p:nvSpPr>
          <p:spPr>
            <a:xfrm>
              <a:off x="2195752" y="5769280"/>
              <a:ext cx="144000" cy="180000"/>
            </a:xfrm>
            <a:prstGeom prst="mathMultiply">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乘号 44"/>
            <p:cNvSpPr/>
            <p:nvPr/>
          </p:nvSpPr>
          <p:spPr>
            <a:xfrm>
              <a:off x="7524344" y="4797152"/>
              <a:ext cx="144000" cy="180000"/>
            </a:xfrm>
            <a:prstGeom prst="mathMultiply">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乘号 45"/>
            <p:cNvSpPr/>
            <p:nvPr/>
          </p:nvSpPr>
          <p:spPr>
            <a:xfrm>
              <a:off x="4716032" y="5822434"/>
              <a:ext cx="144000" cy="180000"/>
            </a:xfrm>
            <a:prstGeom prst="mathMultiply">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乘号 46"/>
            <p:cNvSpPr/>
            <p:nvPr/>
          </p:nvSpPr>
          <p:spPr>
            <a:xfrm>
              <a:off x="1907720" y="5661248"/>
              <a:ext cx="144000" cy="180000"/>
            </a:xfrm>
            <a:prstGeom prst="mathMultiply">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乘号 47"/>
            <p:cNvSpPr/>
            <p:nvPr/>
          </p:nvSpPr>
          <p:spPr>
            <a:xfrm>
              <a:off x="2060120" y="5517232"/>
              <a:ext cx="144000" cy="180000"/>
            </a:xfrm>
            <a:prstGeom prst="mathMultiply">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乘号 48"/>
            <p:cNvSpPr/>
            <p:nvPr/>
          </p:nvSpPr>
          <p:spPr>
            <a:xfrm>
              <a:off x="5004064" y="5589240"/>
              <a:ext cx="144000" cy="180000"/>
            </a:xfrm>
            <a:prstGeom prst="mathMultiply">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乘号 49"/>
            <p:cNvSpPr/>
            <p:nvPr/>
          </p:nvSpPr>
          <p:spPr>
            <a:xfrm>
              <a:off x="7236312" y="4833176"/>
              <a:ext cx="144000" cy="180000"/>
            </a:xfrm>
            <a:prstGeom prst="mathMultiply">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Slide Number Placeholder 3"/>
          <p:cNvSpPr>
            <a:spLocks noGrp="1"/>
          </p:cNvSpPr>
          <p:nvPr>
            <p:ph type="sldNum" sz="quarter" idx="12"/>
          </p:nvPr>
        </p:nvSpPr>
        <p:spPr/>
        <p:txBody>
          <a:bodyPr/>
          <a:lstStyle/>
          <a:p>
            <a:fld id="{0C913308-F349-4B6D-A68A-DD1791B4A57B}" type="slidenum">
              <a:rPr lang="zh-CN" altLang="en-US" smtClean="0"/>
              <a:pPr/>
              <a:t>9</a:t>
            </a:fld>
            <a:endParaRPr lang="zh-CN" altLang="en-US"/>
          </a:p>
        </p:txBody>
      </p:sp>
    </p:spTree>
    <p:extLst>
      <p:ext uri="{BB962C8B-B14F-4D97-AF65-F5344CB8AC3E}">
        <p14:creationId xmlns:p14="http://schemas.microsoft.com/office/powerpoint/2010/main" val="122800701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22619</TotalTime>
  <Words>4312</Words>
  <Application>Microsoft Macintosh PowerPoint</Application>
  <PresentationFormat>On-screen Show (4:3)</PresentationFormat>
  <Paragraphs>372</Paragraphs>
  <Slides>31</Slides>
  <Notes>27</Notes>
  <HiddenSlides>11</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3" baseType="lpstr">
      <vt:lpstr>Office 主题</vt:lpstr>
      <vt:lpstr>公式</vt:lpstr>
      <vt:lpstr>Scalable Visual Instance Mining with Threads of Features</vt:lpstr>
      <vt:lpstr>    Visual Instance Mining</vt:lpstr>
      <vt:lpstr>    Visual Instances</vt:lpstr>
      <vt:lpstr>    Main Challenge &amp; Related works</vt:lpstr>
      <vt:lpstr> Related works</vt:lpstr>
      <vt:lpstr>    System Overview</vt:lpstr>
      <vt:lpstr>Feature Threading </vt:lpstr>
      <vt:lpstr>Feature Threading</vt:lpstr>
      <vt:lpstr>    Thread Clustering</vt:lpstr>
      <vt:lpstr>Min-Hash used for ToF clustering</vt:lpstr>
      <vt:lpstr>    Experiments - dataset</vt:lpstr>
      <vt:lpstr>    Performance comparison</vt:lpstr>
      <vt:lpstr>    Performance – with 20 hash tables</vt:lpstr>
      <vt:lpstr>    Mining in Flickr1M</vt:lpstr>
      <vt:lpstr>    App 1: Multimedia Summarization</vt:lpstr>
      <vt:lpstr>Boston Bombing</vt:lpstr>
      <vt:lpstr>    App 2: Instance Search</vt:lpstr>
      <vt:lpstr>PowerPoint Presentation</vt:lpstr>
      <vt:lpstr>    Summary</vt:lpstr>
      <vt:lpstr>PowerPoint Presentation</vt:lpstr>
      <vt:lpstr>    ToFs Clustering</vt:lpstr>
      <vt:lpstr>PowerPoint Presentation</vt:lpstr>
      <vt:lpstr>    Mining Result - Oxford</vt:lpstr>
      <vt:lpstr>    Performance on Small Instances</vt:lpstr>
      <vt:lpstr>    Outline</vt:lpstr>
      <vt:lpstr>Feature Threading </vt:lpstr>
      <vt:lpstr>    Speed up Feature-Threading</vt:lpstr>
      <vt:lpstr>    Feature Threading</vt:lpstr>
      <vt:lpstr>Min-Hash used for ToF clustering</vt:lpstr>
      <vt:lpstr>    Example Instances Mined</vt:lpstr>
      <vt:lpstr>    Examples instances - Oxford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Instance level mining</dc:title>
  <dc:creator>wzhang</dc:creator>
  <cp:lastModifiedBy>Hongzhi Li</cp:lastModifiedBy>
  <cp:revision>1193</cp:revision>
  <dcterms:created xsi:type="dcterms:W3CDTF">2014-03-11T02:19:08Z</dcterms:created>
  <dcterms:modified xsi:type="dcterms:W3CDTF">2014-11-06T02:55:50Z</dcterms:modified>
</cp:coreProperties>
</file>